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300"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DEBD"/>
    <a:srgbClr val="FFCC99"/>
    <a:srgbClr val="996600"/>
    <a:srgbClr val="FF9900"/>
    <a:srgbClr val="003366"/>
    <a:srgbClr val="009999"/>
    <a:srgbClr val="005D7E"/>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w="9525">
            <a:solidFill>
              <a:srgbClr val="000000"/>
            </a:solidFill>
            <a:miter lim="800000"/>
            <a:headEnd/>
            <a:tailEnd/>
          </a:ln>
          <a:effectLst/>
        </p:spPr>
      </p:sp>
      <p:sp>
        <p:nvSpPr>
          <p:cNvPr id="2050" name="Rectangle 2"/>
          <p:cNvSpPr txBox="1">
            <a:spLocks noGrp="1" noChangeArrowheads="1"/>
          </p:cNvSpPr>
          <p:nvPr>
            <p:ph type="body" idx="1"/>
          </p:nvPr>
        </p:nvSpPr>
        <p:spPr bwMode="auto">
          <a:xfrm>
            <a:off x="503238" y="4316413"/>
            <a:ext cx="5856287" cy="4059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56322"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59394"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61442"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62466"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63490"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64514"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65538"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67586"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68610"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69634"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71682"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73730"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74754"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75778"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50178"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77826"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78850"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79874"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80898"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81922"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83970"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84994"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86018"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87042"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51202"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88066"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89090"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90114"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91138"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55298"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56322"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08413"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6613" y="1981200"/>
            <a:ext cx="3810000" cy="4113213"/>
          </a:xfrm>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025" name="Text Box 1"/>
          <p:cNvSpPr txBox="1">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dirty="0"/>
          </a:p>
        </p:txBody>
      </p:sp>
      <p:sp>
        <p:nvSpPr>
          <p:cNvPr id="1026" name="Text Box 2"/>
          <p:cNvSpPr txBox="1">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dirty="0"/>
          </a:p>
        </p:txBody>
      </p:sp>
      <p:sp>
        <p:nvSpPr>
          <p:cNvPr id="1027" name="Rectangle 3"/>
          <p:cNvSpPr>
            <a:spLocks noGrp="1" noChangeArrowheads="1"/>
          </p:cNvSpPr>
          <p:nvPr>
            <p:ph type="title"/>
          </p:nvPr>
        </p:nvSpPr>
        <p:spPr bwMode="auto">
          <a:xfrm>
            <a:off x="685800" y="609600"/>
            <a:ext cx="7770813" cy="1141413"/>
          </a:xfrm>
          <a:prstGeom prst="rect">
            <a:avLst/>
          </a:prstGeom>
          <a:noFill/>
          <a:ln w="9525">
            <a:noFill/>
            <a:miter lim="800000"/>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8" name="Rectangle 4"/>
          <p:cNvSpPr>
            <a:spLocks noGrp="1" noChangeArrowheads="1"/>
          </p:cNvSpPr>
          <p:nvPr>
            <p:ph type="body" idx="1"/>
          </p:nvPr>
        </p:nvSpPr>
        <p:spPr bwMode="auto">
          <a:xfrm>
            <a:off x="685800" y="1981200"/>
            <a:ext cx="7770813" cy="4113213"/>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fontAlgn="base">
        <a:spcBef>
          <a:spcPct val="0"/>
        </a:spcBef>
        <a:spcAft>
          <a:spcPct val="0"/>
        </a:spcAft>
        <a:buClr>
          <a:srgbClr val="FFFF00"/>
        </a:buClr>
        <a:buSzPct val="100000"/>
        <a:buFont typeface="Times New Roman" pitchFamily="18" charset="0"/>
        <a:defRPr sz="4400">
          <a:solidFill>
            <a:srgbClr val="FFFF00"/>
          </a:solidFill>
          <a:latin typeface="+mj-lt"/>
          <a:ea typeface="+mj-ea"/>
          <a:cs typeface="+mj-cs"/>
        </a:defRPr>
      </a:lvl1pPr>
      <a:lvl2pPr algn="l" defTabSz="457200" rtl="0" fontAlgn="base">
        <a:spcBef>
          <a:spcPct val="0"/>
        </a:spcBef>
        <a:spcAft>
          <a:spcPct val="0"/>
        </a:spcAft>
        <a:buClr>
          <a:srgbClr val="FFFF00"/>
        </a:buClr>
        <a:buSzPct val="100000"/>
        <a:buFont typeface="Times New Roman" pitchFamily="18" charset="0"/>
        <a:defRPr sz="4400">
          <a:solidFill>
            <a:srgbClr val="000000"/>
          </a:solidFill>
          <a:latin typeface="Times New Roman" pitchFamily="18" charset="0"/>
          <a:ea typeface="MS Gothic" pitchFamily="49" charset="-128"/>
        </a:defRPr>
      </a:lvl2pPr>
      <a:lvl3pPr algn="l" defTabSz="457200" rtl="0" fontAlgn="base">
        <a:spcBef>
          <a:spcPct val="0"/>
        </a:spcBef>
        <a:spcAft>
          <a:spcPct val="0"/>
        </a:spcAft>
        <a:buClr>
          <a:srgbClr val="FFFF00"/>
        </a:buClr>
        <a:buSzPct val="100000"/>
        <a:buFont typeface="Times New Roman" pitchFamily="18" charset="0"/>
        <a:defRPr sz="4400">
          <a:solidFill>
            <a:srgbClr val="000000"/>
          </a:solidFill>
          <a:latin typeface="Times New Roman" pitchFamily="18" charset="0"/>
          <a:ea typeface="MS Gothic" pitchFamily="49" charset="-128"/>
        </a:defRPr>
      </a:lvl3pPr>
      <a:lvl4pPr algn="l" defTabSz="457200" rtl="0" fontAlgn="base">
        <a:spcBef>
          <a:spcPct val="0"/>
        </a:spcBef>
        <a:spcAft>
          <a:spcPct val="0"/>
        </a:spcAft>
        <a:buClr>
          <a:srgbClr val="FFFF00"/>
        </a:buClr>
        <a:buSzPct val="100000"/>
        <a:buFont typeface="Times New Roman" pitchFamily="18" charset="0"/>
        <a:defRPr sz="4400">
          <a:solidFill>
            <a:srgbClr val="000000"/>
          </a:solidFill>
          <a:latin typeface="Times New Roman" pitchFamily="18" charset="0"/>
          <a:ea typeface="MS Gothic" pitchFamily="49" charset="-128"/>
        </a:defRPr>
      </a:lvl4pPr>
      <a:lvl5pPr algn="l" defTabSz="457200" rtl="0" fontAlgn="base">
        <a:spcBef>
          <a:spcPct val="0"/>
        </a:spcBef>
        <a:spcAft>
          <a:spcPct val="0"/>
        </a:spcAft>
        <a:buClr>
          <a:srgbClr val="FFFF00"/>
        </a:buClr>
        <a:buSzPct val="100000"/>
        <a:buFont typeface="Times New Roman" pitchFamily="18" charset="0"/>
        <a:defRPr sz="4400">
          <a:solidFill>
            <a:srgbClr val="000000"/>
          </a:solidFill>
          <a:latin typeface="Times New Roman" pitchFamily="18" charset="0"/>
          <a:ea typeface="MS Gothic" pitchFamily="49" charset="-128"/>
        </a:defRPr>
      </a:lvl5pPr>
      <a:lvl6pPr marL="457200" algn="l" defTabSz="457200" rtl="0" fontAlgn="base">
        <a:spcBef>
          <a:spcPct val="0"/>
        </a:spcBef>
        <a:spcAft>
          <a:spcPct val="0"/>
        </a:spcAft>
        <a:buClr>
          <a:srgbClr val="FFFF00"/>
        </a:buClr>
        <a:buSzPct val="100000"/>
        <a:buFont typeface="Times New Roman" pitchFamily="18" charset="0"/>
        <a:defRPr sz="4400">
          <a:solidFill>
            <a:srgbClr val="000000"/>
          </a:solidFill>
          <a:latin typeface="Times New Roman" pitchFamily="18" charset="0"/>
          <a:ea typeface="MS Gothic" pitchFamily="49" charset="-128"/>
        </a:defRPr>
      </a:lvl6pPr>
      <a:lvl7pPr marL="914400" algn="l" defTabSz="457200" rtl="0" fontAlgn="base">
        <a:spcBef>
          <a:spcPct val="0"/>
        </a:spcBef>
        <a:spcAft>
          <a:spcPct val="0"/>
        </a:spcAft>
        <a:buClr>
          <a:srgbClr val="FFFF00"/>
        </a:buClr>
        <a:buSzPct val="100000"/>
        <a:buFont typeface="Times New Roman" pitchFamily="18" charset="0"/>
        <a:defRPr sz="4400">
          <a:solidFill>
            <a:srgbClr val="000000"/>
          </a:solidFill>
          <a:latin typeface="Times New Roman" pitchFamily="18" charset="0"/>
          <a:ea typeface="MS Gothic" pitchFamily="49" charset="-128"/>
        </a:defRPr>
      </a:lvl7pPr>
      <a:lvl8pPr marL="1371600" algn="l" defTabSz="457200" rtl="0" fontAlgn="base">
        <a:spcBef>
          <a:spcPct val="0"/>
        </a:spcBef>
        <a:spcAft>
          <a:spcPct val="0"/>
        </a:spcAft>
        <a:buClr>
          <a:srgbClr val="FFFF00"/>
        </a:buClr>
        <a:buSzPct val="100000"/>
        <a:buFont typeface="Times New Roman" pitchFamily="18" charset="0"/>
        <a:defRPr sz="4400">
          <a:solidFill>
            <a:srgbClr val="000000"/>
          </a:solidFill>
          <a:latin typeface="Times New Roman" pitchFamily="18" charset="0"/>
          <a:ea typeface="MS Gothic" pitchFamily="49" charset="-128"/>
        </a:defRPr>
      </a:lvl8pPr>
      <a:lvl9pPr marL="1828800" algn="l" defTabSz="457200" rtl="0" fontAlgn="base">
        <a:spcBef>
          <a:spcPct val="0"/>
        </a:spcBef>
        <a:spcAft>
          <a:spcPct val="0"/>
        </a:spcAft>
        <a:buClr>
          <a:srgbClr val="FFFF00"/>
        </a:buClr>
        <a:buSzPct val="100000"/>
        <a:buFont typeface="Times New Roman" pitchFamily="18" charset="0"/>
        <a:defRPr sz="4400">
          <a:solidFill>
            <a:srgbClr val="000000"/>
          </a:solidFill>
          <a:latin typeface="Times New Roman" pitchFamily="18" charset="0"/>
          <a:ea typeface="MS Gothic" pitchFamily="49" charset="-128"/>
        </a:defRPr>
      </a:lvl9pPr>
    </p:titleStyle>
    <p:bodyStyle>
      <a:lvl1pPr marL="341313" indent="-341313" algn="l" defTabSz="457200" rtl="0" fontAlgn="base">
        <a:spcBef>
          <a:spcPts val="800"/>
        </a:spcBef>
        <a:spcAft>
          <a:spcPct val="0"/>
        </a:spcAft>
        <a:buClr>
          <a:srgbClr val="FFFFFF"/>
        </a:buClr>
        <a:buSzPct val="100000"/>
        <a:buFont typeface="Times New Roman" pitchFamily="18" charset="0"/>
        <a:buChar char="•"/>
        <a:defRPr sz="3200">
          <a:solidFill>
            <a:srgbClr val="FFFFFF"/>
          </a:solidFill>
          <a:latin typeface="+mn-lt"/>
          <a:ea typeface="+mn-ea"/>
          <a:cs typeface="+mn-cs"/>
        </a:defRPr>
      </a:lvl1pPr>
      <a:lvl2pPr marL="741363" indent="-284163" algn="l" defTabSz="457200" rtl="0" fontAlgn="base">
        <a:spcBef>
          <a:spcPts val="700"/>
        </a:spcBef>
        <a:spcAft>
          <a:spcPct val="0"/>
        </a:spcAft>
        <a:buClr>
          <a:srgbClr val="FFFFFF"/>
        </a:buClr>
        <a:buSzPct val="100000"/>
        <a:buFont typeface="Times New Roman" pitchFamily="18" charset="0"/>
        <a:buChar char="–"/>
        <a:defRPr sz="2800">
          <a:solidFill>
            <a:srgbClr val="FFFFFF"/>
          </a:solidFill>
          <a:latin typeface="+mn-lt"/>
          <a:ea typeface="+mn-ea"/>
        </a:defRPr>
      </a:lvl2pPr>
      <a:lvl3pPr marL="1143000" indent="-228600" algn="l" defTabSz="457200" rtl="0" fontAlgn="base">
        <a:spcBef>
          <a:spcPts val="600"/>
        </a:spcBef>
        <a:spcAft>
          <a:spcPct val="0"/>
        </a:spcAft>
        <a:buClr>
          <a:srgbClr val="FFFFFF"/>
        </a:buClr>
        <a:buSzPct val="100000"/>
        <a:buFont typeface="Times New Roman" pitchFamily="18" charset="0"/>
        <a:buChar char="•"/>
        <a:defRPr sz="2400">
          <a:solidFill>
            <a:srgbClr val="FFFFFF"/>
          </a:solidFill>
          <a:latin typeface="+mn-lt"/>
          <a:ea typeface="+mn-ea"/>
        </a:defRPr>
      </a:lvl3pPr>
      <a:lvl4pPr marL="1600200" indent="-228600" algn="l" defTabSz="457200" rtl="0" fontAlgn="base">
        <a:spcBef>
          <a:spcPts val="500"/>
        </a:spcBef>
        <a:spcAft>
          <a:spcPct val="0"/>
        </a:spcAft>
        <a:buClr>
          <a:srgbClr val="FFFFFF"/>
        </a:buClr>
        <a:buSzPct val="100000"/>
        <a:buFont typeface="Times New Roman" pitchFamily="18" charset="0"/>
        <a:buChar char="–"/>
        <a:defRPr sz="2000">
          <a:solidFill>
            <a:srgbClr val="FFFFFF"/>
          </a:solidFill>
          <a:latin typeface="+mn-lt"/>
          <a:ea typeface="+mn-ea"/>
        </a:defRPr>
      </a:lvl4pPr>
      <a:lvl5pPr marL="2057400" indent="-228600" algn="l" defTabSz="457200" rtl="0" fontAlgn="base">
        <a:spcBef>
          <a:spcPts val="500"/>
        </a:spcBef>
        <a:spcAft>
          <a:spcPct val="0"/>
        </a:spcAft>
        <a:buClr>
          <a:srgbClr val="FFFFFF"/>
        </a:buClr>
        <a:buSzPct val="100000"/>
        <a:buFont typeface="Times New Roman" pitchFamily="18" charset="0"/>
        <a:buChar char="»"/>
        <a:defRPr sz="2000">
          <a:solidFill>
            <a:srgbClr val="FFFFFF"/>
          </a:solidFill>
          <a:latin typeface="+mn-lt"/>
          <a:ea typeface="+mn-ea"/>
        </a:defRPr>
      </a:lvl5pPr>
      <a:lvl6pPr marL="2514600" indent="-228600" algn="l" defTabSz="457200" rtl="0" fontAlgn="base">
        <a:spcBef>
          <a:spcPts val="500"/>
        </a:spcBef>
        <a:spcAft>
          <a:spcPct val="0"/>
        </a:spcAft>
        <a:buClr>
          <a:srgbClr val="FFFFFF"/>
        </a:buClr>
        <a:buSzPct val="100000"/>
        <a:buFont typeface="Times New Roman" pitchFamily="18" charset="0"/>
        <a:buChar char="»"/>
        <a:defRPr sz="2000">
          <a:solidFill>
            <a:srgbClr val="FFFFFF"/>
          </a:solidFill>
          <a:latin typeface="+mn-lt"/>
          <a:ea typeface="+mn-ea"/>
        </a:defRPr>
      </a:lvl6pPr>
      <a:lvl7pPr marL="2971800" indent="-228600" algn="l" defTabSz="457200" rtl="0" fontAlgn="base">
        <a:spcBef>
          <a:spcPts val="500"/>
        </a:spcBef>
        <a:spcAft>
          <a:spcPct val="0"/>
        </a:spcAft>
        <a:buClr>
          <a:srgbClr val="FFFFFF"/>
        </a:buClr>
        <a:buSzPct val="100000"/>
        <a:buFont typeface="Times New Roman" pitchFamily="18" charset="0"/>
        <a:buChar char="»"/>
        <a:defRPr sz="2000">
          <a:solidFill>
            <a:srgbClr val="FFFFFF"/>
          </a:solidFill>
          <a:latin typeface="+mn-lt"/>
          <a:ea typeface="+mn-ea"/>
        </a:defRPr>
      </a:lvl7pPr>
      <a:lvl8pPr marL="3429000" indent="-228600" algn="l" defTabSz="457200" rtl="0" fontAlgn="base">
        <a:spcBef>
          <a:spcPts val="500"/>
        </a:spcBef>
        <a:spcAft>
          <a:spcPct val="0"/>
        </a:spcAft>
        <a:buClr>
          <a:srgbClr val="FFFFFF"/>
        </a:buClr>
        <a:buSzPct val="100000"/>
        <a:buFont typeface="Times New Roman" pitchFamily="18" charset="0"/>
        <a:buChar char="»"/>
        <a:defRPr sz="2000">
          <a:solidFill>
            <a:srgbClr val="FFFFFF"/>
          </a:solidFill>
          <a:latin typeface="+mn-lt"/>
          <a:ea typeface="+mn-ea"/>
        </a:defRPr>
      </a:lvl8pPr>
      <a:lvl9pPr marL="3886200" indent="-228600" algn="l" defTabSz="457200" rtl="0" fontAlgn="base">
        <a:spcBef>
          <a:spcPts val="500"/>
        </a:spcBef>
        <a:spcAft>
          <a:spcPct val="0"/>
        </a:spcAft>
        <a:buClr>
          <a:srgbClr val="FFFFFF"/>
        </a:buClr>
        <a:buSzPct val="100000"/>
        <a:buFont typeface="Times New Roman" pitchFamily="18" charset="0"/>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0"/>
            <a:ext cx="9144000" cy="6858000"/>
          </a:xfrm>
          <a:prstGeom prst="rect">
            <a:avLst/>
          </a:prstGeom>
          <a:noFill/>
        </p:spPr>
      </p:pic>
      <p:sp>
        <p:nvSpPr>
          <p:cNvPr id="3074" name="Rectangle 2"/>
          <p:cNvSpPr>
            <a:spLocks noGrp="1" noChangeArrowheads="1"/>
          </p:cNvSpPr>
          <p:nvPr>
            <p:ph type="title"/>
          </p:nvPr>
        </p:nvSpPr>
        <p:spPr>
          <a:xfrm>
            <a:off x="685800" y="2286000"/>
            <a:ext cx="7772400" cy="1143000"/>
          </a:xfrm>
          <a:ln/>
        </p:spPr>
        <p:txBody>
          <a:bodyPr/>
          <a:lstStyle/>
          <a:p>
            <a:pPr>
              <a:buClr>
                <a:srgbClr val="FFFFFF"/>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Arial Black" pitchFamily="34" charset="0"/>
              </a:rPr>
              <a:t>Can These Bones Live?</a:t>
            </a:r>
          </a:p>
        </p:txBody>
      </p:sp>
      <p:sp>
        <p:nvSpPr>
          <p:cNvPr id="3075" name="Rectangle 3"/>
          <p:cNvSpPr>
            <a:spLocks noGrp="1" noChangeArrowheads="1"/>
          </p:cNvSpPr>
          <p:nvPr>
            <p:ph type="subTitle" idx="4294967295"/>
          </p:nvPr>
        </p:nvSpPr>
        <p:spPr bwMode="auto">
          <a:xfrm>
            <a:off x="1371600" y="3962400"/>
            <a:ext cx="6400800" cy="1752600"/>
          </a:xfrm>
          <a:prstGeom prst="rect">
            <a:avLst/>
          </a:prstGeom>
          <a:noFill/>
          <a:ln/>
        </p:spPr>
        <p:txBody>
          <a:bodyPr lIns="90000" tIns="46800" rIns="90000" bIns="46800"/>
          <a:lstStyle/>
          <a:p>
            <a:pPr marL="0" indent="0" algn="ctr">
              <a:spcBef>
                <a:spcPts val="1000"/>
              </a:spcBef>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itchFamily="34" charset="0"/>
              </a:rPr>
              <a:t>Ezekiel 37</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body"/>
          </p:nvPr>
        </p:nvSpPr>
        <p:spPr>
          <a:xfrm>
            <a:off x="304800" y="5105400"/>
            <a:ext cx="8610600" cy="1219200"/>
          </a:xfrm>
          <a:ln/>
        </p:spPr>
        <p:txBody>
          <a:bodyPr anchor="t"/>
          <a:lstStyle/>
          <a:p>
            <a:pPr marL="341313" indent="-341313" algn="l">
              <a:spcBef>
                <a:spcPts val="6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FFFFFF"/>
                </a:solidFill>
                <a:latin typeface="Tahoma" pitchFamily="34" charset="0"/>
              </a:rPr>
              <a:t>9 Also He said to me, “Prophesy to the breath, prophesy, son of man, and say to the breath, ‘Thus says the </a:t>
            </a:r>
            <a:r>
              <a:rPr lang="en-US" sz="2400" dirty="0" smtClean="0">
                <a:solidFill>
                  <a:srgbClr val="FFFFFF"/>
                </a:solidFill>
                <a:latin typeface="Tahoma" pitchFamily="34" charset="0"/>
              </a:rPr>
              <a:t>Lord GOD: </a:t>
            </a:r>
            <a:r>
              <a:rPr lang="en-US" sz="2400" dirty="0" smtClean="0">
                <a:solidFill>
                  <a:srgbClr val="FFFFFF"/>
                </a:solidFill>
                <a:latin typeface="Tahoma" pitchFamily="34" charset="0"/>
              </a:rPr>
              <a:t>“Come from the four winds, O breath, and breathe on these slain, that they may live.”’” </a:t>
            </a:r>
            <a:endParaRPr lang="en-GB" sz="2400" dirty="0">
              <a:solidFill>
                <a:srgbClr val="FFFFFF"/>
              </a:solidFill>
              <a:latin typeface="Tahoma" pitchFamily="34" charset="0"/>
            </a:endParaRPr>
          </a:p>
        </p:txBody>
      </p:sp>
      <p:pic>
        <p:nvPicPr>
          <p:cNvPr id="11266"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0"/>
            <a:ext cx="9144000" cy="4892675"/>
          </a:xfrm>
          <a:prstGeom prst="rect">
            <a:avLst/>
          </a:prstGeom>
          <a:noFill/>
        </p:spPr>
      </p:pic>
      <p:sp>
        <p:nvSpPr>
          <p:cNvPr id="4" name="AutoShape 8"/>
          <p:cNvSpPr>
            <a:spLocks noChangeArrowheads="1"/>
          </p:cNvSpPr>
          <p:nvPr/>
        </p:nvSpPr>
        <p:spPr bwMode="auto">
          <a:xfrm rot="11619131">
            <a:off x="2667000" y="1524000"/>
            <a:ext cx="4419600" cy="1981200"/>
          </a:xfrm>
          <a:prstGeom prst="cloudCallout">
            <a:avLst>
              <a:gd name="adj1" fmla="val -43750"/>
              <a:gd name="adj2" fmla="val 70000"/>
            </a:avLst>
          </a:prstGeom>
          <a:solidFill>
            <a:srgbClr val="CCECFF">
              <a:alpha val="50000"/>
            </a:srgbClr>
          </a:solidFill>
          <a:ln w="28575">
            <a:noFill/>
            <a:round/>
            <a:headEnd/>
            <a:tailEnd/>
          </a:ln>
          <a:effectLst/>
        </p:spPr>
        <p:txBody>
          <a:bodyPr rot="10800000"/>
          <a:lstStyle/>
          <a:p>
            <a:pPr algn="ctr"/>
            <a:endParaRPr lang="ja-JP" altLang="en-US">
              <a:ea typeface="ＭＳ Ｐゴシック" pitchFamily="34" charset="-128"/>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body"/>
          </p:nvPr>
        </p:nvSpPr>
        <p:spPr>
          <a:xfrm>
            <a:off x="304800" y="5334000"/>
            <a:ext cx="8610600" cy="1219200"/>
          </a:xfrm>
          <a:ln/>
        </p:spPr>
        <p:txBody>
          <a:bodyPr anchor="t"/>
          <a:lstStyle/>
          <a:p>
            <a:pPr marL="341313" indent="-341313" algn="l">
              <a:spcBef>
                <a:spcPts val="6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rgbClr val="FFFFFF"/>
                </a:solidFill>
                <a:latin typeface="Tahoma" pitchFamily="34" charset="0"/>
              </a:rPr>
              <a:t>10 So I prophesied as He commanded me, and breath came into them, and they lived, and stood upon their feet, an exceedingly great army. </a:t>
            </a:r>
          </a:p>
        </p:txBody>
      </p:sp>
      <p:pic>
        <p:nvPicPr>
          <p:cNvPr id="13314"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0"/>
            <a:ext cx="9144000" cy="5181600"/>
          </a:xfrm>
          <a:prstGeom prst="rect">
            <a:avLst/>
          </a:prstGeom>
          <a:noFill/>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685800" y="609600"/>
            <a:ext cx="7772400" cy="1143000"/>
          </a:xfrm>
          <a:ln/>
        </p:spPr>
        <p:txBody>
          <a:bodyPr/>
          <a:lstStyle/>
          <a:p>
            <a:pPr>
              <a:buClr>
                <a:srgbClr val="FF99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FF9900"/>
                </a:solidFill>
                <a:latin typeface="Tahoma" pitchFamily="34" charset="0"/>
              </a:rPr>
              <a:t>Who are these dry bones?</a:t>
            </a:r>
          </a:p>
        </p:txBody>
      </p:sp>
      <p:sp>
        <p:nvSpPr>
          <p:cNvPr id="14338" name="Rectangle 2"/>
          <p:cNvSpPr>
            <a:spLocks noGrp="1" noChangeArrowheads="1"/>
          </p:cNvSpPr>
          <p:nvPr>
            <p:ph type="body" idx="1"/>
          </p:nvPr>
        </p:nvSpPr>
        <p:spPr>
          <a:xfrm>
            <a:off x="685800" y="1981200"/>
            <a:ext cx="7772400" cy="4130675"/>
          </a:xfrm>
          <a:ln/>
        </p:spPr>
        <p:txBody>
          <a:bodyPr/>
          <a:lstStyle/>
          <a:p>
            <a:pPr>
              <a:lnSpc>
                <a:spcPct val="90000"/>
              </a:lnSpc>
              <a:spcBef>
                <a:spcPts val="7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FF9900"/>
                </a:solidFill>
                <a:latin typeface="Tahoma" pitchFamily="34" charset="0"/>
              </a:rPr>
              <a:t>Ezekiel 37:11-14</a:t>
            </a:r>
          </a:p>
          <a:p>
            <a:pPr marL="514350" indent="-514350">
              <a:lnSpc>
                <a:spcPct val="90000"/>
              </a:lnSpc>
              <a:spcBef>
                <a:spcPts val="700"/>
              </a:spcBef>
              <a:buSzPct val="70000"/>
              <a:buFont typeface="+mj-lt"/>
              <a:buAutoNum type="arabicPeriod" startAt="1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Then </a:t>
            </a:r>
            <a:r>
              <a:rPr lang="en-GB" sz="2800" dirty="0">
                <a:latin typeface="Tahoma" pitchFamily="34" charset="0"/>
              </a:rPr>
              <a:t>He said to me, "Son of man, </a:t>
            </a:r>
            <a:r>
              <a:rPr lang="en-GB" sz="2800" dirty="0">
                <a:solidFill>
                  <a:srgbClr val="FFFF00"/>
                </a:solidFill>
                <a:latin typeface="Tahoma" pitchFamily="34" charset="0"/>
              </a:rPr>
              <a:t>these bones are the whole house of Israel.</a:t>
            </a:r>
            <a:r>
              <a:rPr lang="en-GB" sz="2800" dirty="0">
                <a:latin typeface="Tahoma" pitchFamily="34" charset="0"/>
              </a:rPr>
              <a:t> They indeed say, 'Our bones are dry, our hope is lost, and </a:t>
            </a:r>
            <a:r>
              <a:rPr lang="en-GB" sz="2800" dirty="0">
                <a:solidFill>
                  <a:srgbClr val="FFFF00"/>
                </a:solidFill>
                <a:latin typeface="Tahoma" pitchFamily="34" charset="0"/>
              </a:rPr>
              <a:t>we ourselves are cut off</a:t>
            </a:r>
            <a:r>
              <a:rPr lang="en-GB" sz="2800" dirty="0">
                <a:latin typeface="Tahoma" pitchFamily="34" charset="0"/>
              </a:rPr>
              <a:t>!' </a:t>
            </a:r>
          </a:p>
          <a:p>
            <a:pPr marL="514350" indent="-514350">
              <a:lnSpc>
                <a:spcPct val="90000"/>
              </a:lnSpc>
              <a:spcBef>
                <a:spcPts val="700"/>
              </a:spcBef>
              <a:buSzPct val="70000"/>
              <a:buFont typeface="+mj-lt"/>
              <a:buAutoNum type="arabicPeriod" startAt="1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a:t>
            </a:r>
            <a:r>
              <a:rPr lang="en-GB" sz="2800" dirty="0">
                <a:latin typeface="Tahoma" pitchFamily="34" charset="0"/>
              </a:rPr>
              <a:t>Therefore prophesy and say to them, 'Thus says the Lord GOD: "Behold, O My people, I will open your graves and cause you to come up from your graves, and </a:t>
            </a:r>
            <a:r>
              <a:rPr lang="en-GB" sz="2800" dirty="0">
                <a:solidFill>
                  <a:srgbClr val="FFFF00"/>
                </a:solidFill>
                <a:latin typeface="Tahoma" pitchFamily="34" charset="0"/>
              </a:rPr>
              <a:t>bring you into the land of Israel. </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85800" y="609600"/>
            <a:ext cx="7772400" cy="1143000"/>
          </a:xfrm>
          <a:ln/>
        </p:spPr>
        <p:txBody>
          <a:bodyPr/>
          <a:lstStyle/>
          <a:p>
            <a:pPr>
              <a:buClr>
                <a:srgbClr val="FF99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FF9900"/>
                </a:solidFill>
                <a:latin typeface="Tahoma" pitchFamily="34" charset="0"/>
              </a:rPr>
              <a:t>Who are these dry bones?</a:t>
            </a:r>
          </a:p>
        </p:txBody>
      </p:sp>
      <p:sp>
        <p:nvSpPr>
          <p:cNvPr id="15362" name="Rectangle 2"/>
          <p:cNvSpPr>
            <a:spLocks noGrp="1" noChangeArrowheads="1"/>
          </p:cNvSpPr>
          <p:nvPr>
            <p:ph type="body" idx="1"/>
          </p:nvPr>
        </p:nvSpPr>
        <p:spPr>
          <a:xfrm>
            <a:off x="685800" y="1981200"/>
            <a:ext cx="8001000" cy="4184650"/>
          </a:xfrm>
          <a:ln/>
        </p:spPr>
        <p:txBody>
          <a:bodyPr/>
          <a:lstStyle/>
          <a:p>
            <a:pPr>
              <a:spcBef>
                <a:spcPts val="7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FF9900"/>
                </a:solidFill>
                <a:latin typeface="Tahoma" pitchFamily="34" charset="0"/>
              </a:rPr>
              <a:t>Ezekiel 37:11-14</a:t>
            </a:r>
          </a:p>
          <a:p>
            <a:pPr marL="514350" indent="-514350">
              <a:spcBef>
                <a:spcPts val="700"/>
              </a:spcBef>
              <a:buSzPct val="70000"/>
              <a:buFont typeface="+mj-lt"/>
              <a:buAutoNum type="arabicPeriod" startAt="1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Then </a:t>
            </a:r>
            <a:r>
              <a:rPr lang="en-GB" sz="2800" dirty="0">
                <a:latin typeface="Tahoma" pitchFamily="34" charset="0"/>
              </a:rPr>
              <a:t>you shall know that I am the LORD, when I have opened your graves, O My people, and brought you up from your graves. </a:t>
            </a:r>
          </a:p>
          <a:p>
            <a:pPr marL="514350" indent="-514350">
              <a:spcBef>
                <a:spcPts val="700"/>
              </a:spcBef>
              <a:buSzPct val="70000"/>
              <a:buFont typeface="+mj-lt"/>
              <a:buAutoNum type="arabicPeriod" startAt="1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I </a:t>
            </a:r>
            <a:r>
              <a:rPr lang="en-GB" sz="2800" dirty="0">
                <a:latin typeface="Tahoma" pitchFamily="34" charset="0"/>
              </a:rPr>
              <a:t>will put My Spirit in you, and you shall live, and </a:t>
            </a:r>
            <a:r>
              <a:rPr lang="en-GB" sz="2800" dirty="0">
                <a:solidFill>
                  <a:srgbClr val="FFFF00"/>
                </a:solidFill>
                <a:latin typeface="Tahoma" pitchFamily="34" charset="0"/>
              </a:rPr>
              <a:t>I will place you in your own land</a:t>
            </a:r>
            <a:r>
              <a:rPr lang="en-GB" sz="2800" dirty="0">
                <a:latin typeface="Tahoma" pitchFamily="34" charset="0"/>
              </a:rPr>
              <a:t>. Then you shall know that I, the LORD, have spoken it and performed it," says the LORD.' " </a:t>
            </a:r>
          </a:p>
          <a:p>
            <a:pPr>
              <a:spcBef>
                <a:spcPts val="700"/>
              </a:spcBef>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latin typeface="Tahoma" pitchFamily="34"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685800" y="460375"/>
            <a:ext cx="7772400" cy="1439863"/>
          </a:xfrm>
          <a:ln/>
        </p:spPr>
        <p:txBody>
          <a:bodyPr/>
          <a:lstStyle/>
          <a:p>
            <a:pPr>
              <a:buClr>
                <a:srgbClr val="FF99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FF9900"/>
                </a:solidFill>
                <a:latin typeface="Tahoma" pitchFamily="34" charset="0"/>
              </a:rPr>
              <a:t>When was Israel cut off</a:t>
            </a:r>
            <a:br>
              <a:rPr lang="en-GB" dirty="0">
                <a:solidFill>
                  <a:srgbClr val="FF9900"/>
                </a:solidFill>
                <a:latin typeface="Tahoma" pitchFamily="34" charset="0"/>
              </a:rPr>
            </a:br>
            <a:r>
              <a:rPr lang="en-GB" dirty="0">
                <a:solidFill>
                  <a:srgbClr val="FF9900"/>
                </a:solidFill>
                <a:latin typeface="Tahoma" pitchFamily="34" charset="0"/>
              </a:rPr>
              <a:t>from their land?</a:t>
            </a:r>
          </a:p>
        </p:txBody>
      </p:sp>
      <p:sp>
        <p:nvSpPr>
          <p:cNvPr id="16386" name="Rectangle 2"/>
          <p:cNvSpPr>
            <a:spLocks noGrp="1" noChangeArrowheads="1"/>
          </p:cNvSpPr>
          <p:nvPr>
            <p:ph type="body" idx="1"/>
          </p:nvPr>
        </p:nvSpPr>
        <p:spPr>
          <a:xfrm>
            <a:off x="685800" y="1981200"/>
            <a:ext cx="7772400" cy="4573588"/>
          </a:xfrm>
          <a:ln/>
        </p:spPr>
        <p:txBody>
          <a:bodyPr/>
          <a:lstStyle/>
          <a:p>
            <a:pPr>
              <a:lnSpc>
                <a:spcPct val="90000"/>
              </a:lnSpc>
              <a:spcBef>
                <a:spcPts val="700"/>
              </a:spcBef>
              <a:buClr>
                <a:srgbClr val="001888"/>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00B0F0"/>
                </a:solidFill>
                <a:latin typeface="Tahoma" pitchFamily="34" charset="0"/>
                <a:cs typeface="Arial" charset="0"/>
              </a:rPr>
              <a:t>Foreign Empires that ruled in Israel</a:t>
            </a:r>
            <a:r>
              <a:rPr lang="en-GB" sz="2800" dirty="0">
                <a:solidFill>
                  <a:srgbClr val="00B0F0"/>
                </a:solidFill>
                <a:latin typeface="Tahoma" pitchFamily="34" charset="0"/>
              </a:rPr>
              <a:t> </a:t>
            </a:r>
          </a:p>
          <a:p>
            <a:pPr>
              <a:lnSpc>
                <a:spcPct val="90000"/>
              </a:lnSpc>
              <a:spcBef>
                <a:spcPts val="700"/>
              </a:spcBef>
              <a:buClr>
                <a:srgbClr val="FF99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9900"/>
                </a:solidFill>
                <a:latin typeface="Tahoma" pitchFamily="34" charset="0"/>
              </a:rPr>
              <a:t>587 </a:t>
            </a:r>
            <a:r>
              <a:rPr lang="en-GB" sz="2800" dirty="0" smtClean="0">
                <a:solidFill>
                  <a:srgbClr val="FF9900"/>
                </a:solidFill>
                <a:latin typeface="Tahoma" pitchFamily="34" charset="0"/>
              </a:rPr>
              <a:t>BC</a:t>
            </a:r>
            <a:endParaRPr lang="en-GB" sz="2800" dirty="0">
              <a:solidFill>
                <a:srgbClr val="FF9900"/>
              </a:solidFill>
              <a:latin typeface="Tahoma" pitchFamily="34" charset="0"/>
            </a:endParaRPr>
          </a:p>
          <a:p>
            <a:pPr>
              <a:lnSpc>
                <a:spcPct val="90000"/>
              </a:lnSpc>
              <a:spcBef>
                <a:spcPts val="700"/>
              </a:spcBef>
              <a:buClr>
                <a:srgbClr val="FFFF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FF00"/>
                </a:solidFill>
                <a:latin typeface="Tahoma" pitchFamily="34" charset="0"/>
              </a:rPr>
              <a:t>Babylonian</a:t>
            </a:r>
          </a:p>
          <a:p>
            <a:pPr>
              <a:lnSpc>
                <a:spcPct val="90000"/>
              </a:lnSpc>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Destruction of the first Temple.</a:t>
            </a:r>
          </a:p>
          <a:p>
            <a:pPr>
              <a:lnSpc>
                <a:spcPct val="90000"/>
              </a:lnSpc>
              <a:spcBef>
                <a:spcPts val="700"/>
              </a:spcBef>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latin typeface="Tahoma" pitchFamily="34" charset="0"/>
            </a:endParaRPr>
          </a:p>
          <a:p>
            <a:pPr>
              <a:lnSpc>
                <a:spcPct val="90000"/>
              </a:lnSpc>
              <a:spcBef>
                <a:spcPts val="700"/>
              </a:spcBef>
              <a:buClr>
                <a:srgbClr val="FF99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9900"/>
                </a:solidFill>
                <a:latin typeface="Tahoma" pitchFamily="34" charset="0"/>
              </a:rPr>
              <a:t>538-333 </a:t>
            </a:r>
            <a:r>
              <a:rPr lang="en-GB" sz="2800" dirty="0" smtClean="0">
                <a:solidFill>
                  <a:srgbClr val="FF9900"/>
                </a:solidFill>
                <a:latin typeface="Tahoma" pitchFamily="34" charset="0"/>
              </a:rPr>
              <a:t>BC</a:t>
            </a:r>
            <a:endParaRPr lang="en-GB" sz="2800" dirty="0">
              <a:solidFill>
                <a:srgbClr val="FF9900"/>
              </a:solidFill>
              <a:latin typeface="Tahoma" pitchFamily="34" charset="0"/>
            </a:endParaRPr>
          </a:p>
          <a:p>
            <a:pPr>
              <a:lnSpc>
                <a:spcPct val="90000"/>
              </a:lnSpc>
              <a:spcBef>
                <a:spcPts val="700"/>
              </a:spcBef>
              <a:buClr>
                <a:srgbClr val="FFFF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FF00"/>
                </a:solidFill>
                <a:latin typeface="Tahoma" pitchFamily="34" charset="0"/>
              </a:rPr>
              <a:t>Persian</a:t>
            </a:r>
          </a:p>
          <a:p>
            <a:pPr>
              <a:lnSpc>
                <a:spcPct val="90000"/>
              </a:lnSpc>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Return of the exiled Jews from Babylon and construction of the second Temple (520-515 </a:t>
            </a:r>
            <a:r>
              <a:rPr lang="en-GB" sz="2800" dirty="0" smtClean="0">
                <a:latin typeface="Tahoma" pitchFamily="34" charset="0"/>
              </a:rPr>
              <a:t>BC).</a:t>
            </a:r>
            <a:endParaRPr lang="en-GB" sz="2800" dirty="0">
              <a:latin typeface="Tahoma" pitchFamily="34"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685800" y="460375"/>
            <a:ext cx="7772400" cy="1439863"/>
          </a:xfrm>
          <a:ln/>
        </p:spPr>
        <p:txBody>
          <a:bodyPr/>
          <a:lstStyle/>
          <a:p>
            <a:pPr>
              <a:buClr>
                <a:srgbClr val="FF99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FF9900"/>
                </a:solidFill>
                <a:latin typeface="Tahoma" pitchFamily="34" charset="0"/>
              </a:rPr>
              <a:t>When was Israel cut off</a:t>
            </a:r>
            <a:br>
              <a:rPr lang="en-GB" dirty="0">
                <a:solidFill>
                  <a:srgbClr val="FF9900"/>
                </a:solidFill>
                <a:latin typeface="Tahoma" pitchFamily="34" charset="0"/>
              </a:rPr>
            </a:br>
            <a:r>
              <a:rPr lang="en-GB" dirty="0">
                <a:solidFill>
                  <a:srgbClr val="FF9900"/>
                </a:solidFill>
                <a:latin typeface="Tahoma" pitchFamily="34" charset="0"/>
              </a:rPr>
              <a:t>from their land?</a:t>
            </a:r>
          </a:p>
        </p:txBody>
      </p:sp>
      <p:sp>
        <p:nvSpPr>
          <p:cNvPr id="17410" name="Rectangle 2"/>
          <p:cNvSpPr>
            <a:spLocks noGrp="1" noChangeArrowheads="1"/>
          </p:cNvSpPr>
          <p:nvPr>
            <p:ph type="body" idx="1"/>
          </p:nvPr>
        </p:nvSpPr>
        <p:spPr>
          <a:xfrm>
            <a:off x="685800" y="1981200"/>
            <a:ext cx="7772400" cy="4114800"/>
          </a:xfrm>
          <a:ln/>
        </p:spPr>
        <p:txBody>
          <a:bodyPr/>
          <a:lstStyle/>
          <a:p>
            <a:pPr>
              <a:lnSpc>
                <a:spcPct val="90000"/>
              </a:lnSpc>
              <a:spcBef>
                <a:spcPts val="700"/>
              </a:spcBef>
              <a:buClr>
                <a:srgbClr val="001888"/>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00B0F0"/>
                </a:solidFill>
                <a:latin typeface="Tahoma" pitchFamily="34" charset="0"/>
                <a:cs typeface="Arial" charset="0"/>
              </a:rPr>
              <a:t>Foreign Empires that ruled in Israel</a:t>
            </a:r>
            <a:r>
              <a:rPr lang="en-GB" sz="2800" dirty="0">
                <a:solidFill>
                  <a:srgbClr val="00B0F0"/>
                </a:solidFill>
                <a:latin typeface="Tahoma" pitchFamily="34" charset="0"/>
              </a:rPr>
              <a:t> </a:t>
            </a:r>
          </a:p>
          <a:p>
            <a:pPr>
              <a:lnSpc>
                <a:spcPct val="90000"/>
              </a:lnSpc>
              <a:spcBef>
                <a:spcPts val="700"/>
              </a:spcBef>
              <a:buClr>
                <a:srgbClr val="FF99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9900"/>
                </a:solidFill>
                <a:latin typeface="Tahoma" pitchFamily="34" charset="0"/>
              </a:rPr>
              <a:t>333-63 </a:t>
            </a:r>
            <a:r>
              <a:rPr lang="en-GB" sz="2800" dirty="0" smtClean="0">
                <a:solidFill>
                  <a:srgbClr val="FF9900"/>
                </a:solidFill>
                <a:latin typeface="Tahoma" pitchFamily="34" charset="0"/>
              </a:rPr>
              <a:t>BC</a:t>
            </a:r>
            <a:endParaRPr lang="en-GB" sz="2800" dirty="0">
              <a:solidFill>
                <a:srgbClr val="FF9900"/>
              </a:solidFill>
              <a:latin typeface="Tahoma" pitchFamily="34" charset="0"/>
            </a:endParaRPr>
          </a:p>
          <a:p>
            <a:pPr>
              <a:lnSpc>
                <a:spcPct val="90000"/>
              </a:lnSpc>
              <a:spcBef>
                <a:spcPts val="700"/>
              </a:spcBef>
              <a:buClr>
                <a:srgbClr val="FFFF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FF00"/>
                </a:solidFill>
                <a:latin typeface="Tahoma" pitchFamily="34" charset="0"/>
              </a:rPr>
              <a:t>Hellenistic</a:t>
            </a:r>
          </a:p>
          <a:p>
            <a:pPr>
              <a:lnSpc>
                <a:spcPct val="90000"/>
              </a:lnSpc>
              <a:spcBef>
                <a:spcPts val="6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latin typeface="Tahoma" pitchFamily="34" charset="0"/>
              </a:rPr>
              <a:t>Conquest of the region by the army of Alexander the Great (333 </a:t>
            </a:r>
            <a:r>
              <a:rPr lang="en-GB" sz="2400" dirty="0" smtClean="0">
                <a:latin typeface="Tahoma" pitchFamily="34" charset="0"/>
              </a:rPr>
              <a:t>BC). </a:t>
            </a:r>
            <a:r>
              <a:rPr lang="en-GB" sz="2400" dirty="0">
                <a:latin typeface="Tahoma" pitchFamily="34" charset="0"/>
              </a:rPr>
              <a:t>The Greeks generally allowed the Jews to run their state. But, during the rule of the king Antiochus IV, the Temple was desecrated. This brought about the revolt of the Maccabees, who established an independent rule. The related events are celebrated during the Hanukah holiday.</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685800" y="460375"/>
            <a:ext cx="7772400" cy="1439863"/>
          </a:xfrm>
          <a:ln/>
        </p:spPr>
        <p:txBody>
          <a:bodyPr/>
          <a:lstStyle/>
          <a:p>
            <a:pPr>
              <a:buClr>
                <a:srgbClr val="FF99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FF9900"/>
                </a:solidFill>
                <a:latin typeface="Tahoma" pitchFamily="34" charset="0"/>
              </a:rPr>
              <a:t>When was Israel cut off</a:t>
            </a:r>
            <a:br>
              <a:rPr lang="en-GB" dirty="0">
                <a:solidFill>
                  <a:srgbClr val="FF9900"/>
                </a:solidFill>
                <a:latin typeface="Tahoma" pitchFamily="34" charset="0"/>
              </a:rPr>
            </a:br>
            <a:r>
              <a:rPr lang="en-GB" dirty="0">
                <a:solidFill>
                  <a:srgbClr val="FF9900"/>
                </a:solidFill>
                <a:latin typeface="Tahoma" pitchFamily="34" charset="0"/>
              </a:rPr>
              <a:t>from their land?</a:t>
            </a:r>
          </a:p>
        </p:txBody>
      </p:sp>
      <p:sp>
        <p:nvSpPr>
          <p:cNvPr id="18434" name="Rectangle 2"/>
          <p:cNvSpPr>
            <a:spLocks noGrp="1" noChangeArrowheads="1"/>
          </p:cNvSpPr>
          <p:nvPr>
            <p:ph type="body" idx="1"/>
          </p:nvPr>
        </p:nvSpPr>
        <p:spPr>
          <a:xfrm>
            <a:off x="685800" y="1905000"/>
            <a:ext cx="8153400" cy="5503863"/>
          </a:xfrm>
          <a:ln/>
        </p:spPr>
        <p:txBody>
          <a:bodyPr/>
          <a:lstStyle/>
          <a:p>
            <a:pPr>
              <a:lnSpc>
                <a:spcPct val="90000"/>
              </a:lnSpc>
              <a:spcBef>
                <a:spcPts val="700"/>
              </a:spcBef>
              <a:buClr>
                <a:srgbClr val="001888"/>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00B0F0"/>
                </a:solidFill>
                <a:latin typeface="Tahoma" pitchFamily="34" charset="0"/>
                <a:cs typeface="Arial" charset="0"/>
              </a:rPr>
              <a:t>Foreign Empires that ruled in Israel</a:t>
            </a:r>
            <a:r>
              <a:rPr lang="en-GB" sz="2800" dirty="0">
                <a:solidFill>
                  <a:srgbClr val="00B0F0"/>
                </a:solidFill>
                <a:latin typeface="Tahoma" pitchFamily="34" charset="0"/>
              </a:rPr>
              <a:t> </a:t>
            </a:r>
          </a:p>
          <a:p>
            <a:pPr>
              <a:lnSpc>
                <a:spcPct val="90000"/>
              </a:lnSpc>
              <a:spcBef>
                <a:spcPts val="700"/>
              </a:spcBef>
              <a:buClr>
                <a:srgbClr val="FF99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9900"/>
                </a:solidFill>
                <a:latin typeface="Tahoma" pitchFamily="34" charset="0"/>
              </a:rPr>
              <a:t>63 </a:t>
            </a:r>
            <a:r>
              <a:rPr lang="en-GB" sz="2800" dirty="0" smtClean="0">
                <a:solidFill>
                  <a:srgbClr val="FF9900"/>
                </a:solidFill>
                <a:latin typeface="Tahoma" pitchFamily="34" charset="0"/>
              </a:rPr>
              <a:t>BC-313 AD</a:t>
            </a:r>
            <a:endParaRPr lang="en-GB" sz="2800" dirty="0">
              <a:solidFill>
                <a:srgbClr val="FF9900"/>
              </a:solidFill>
              <a:latin typeface="Tahoma" pitchFamily="34" charset="0"/>
            </a:endParaRPr>
          </a:p>
          <a:p>
            <a:pPr>
              <a:lnSpc>
                <a:spcPct val="90000"/>
              </a:lnSpc>
              <a:spcBef>
                <a:spcPts val="700"/>
              </a:spcBef>
              <a:buClr>
                <a:srgbClr val="FFFF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FF00"/>
                </a:solidFill>
                <a:latin typeface="Tahoma" pitchFamily="34" charset="0"/>
              </a:rPr>
              <a:t>Roman</a:t>
            </a:r>
            <a:r>
              <a:rPr lang="en-GB" sz="2800" dirty="0">
                <a:solidFill>
                  <a:srgbClr val="FF9900"/>
                </a:solidFill>
                <a:latin typeface="Tahoma" pitchFamily="34" charset="0"/>
              </a:rPr>
              <a:t> </a:t>
            </a:r>
          </a:p>
          <a:p>
            <a:pPr>
              <a:lnSpc>
                <a:spcPct val="90000"/>
              </a:lnSpc>
              <a:spcBef>
                <a:spcPts val="6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latin typeface="Tahoma" pitchFamily="34" charset="0"/>
              </a:rPr>
              <a:t>The Roman army led by Titus conquered Jerusalem and destroyed the Second Temple at 70 </a:t>
            </a:r>
            <a:r>
              <a:rPr lang="en-GB" sz="2400" dirty="0" smtClean="0">
                <a:latin typeface="Tahoma" pitchFamily="34" charset="0"/>
              </a:rPr>
              <a:t>AD. </a:t>
            </a:r>
            <a:r>
              <a:rPr lang="en-GB" sz="2400" dirty="0">
                <a:latin typeface="Tahoma" pitchFamily="34" charset="0"/>
              </a:rPr>
              <a:t>Jewish people were then exiled and dispersed to the Diaspora. In </a:t>
            </a:r>
            <a:r>
              <a:rPr lang="en-GB" sz="2400" dirty="0" smtClean="0">
                <a:latin typeface="Tahoma" pitchFamily="34" charset="0"/>
              </a:rPr>
              <a:t>132 AD, </a:t>
            </a:r>
            <a:r>
              <a:rPr lang="en-GB" sz="2400" dirty="0">
                <a:latin typeface="Tahoma" pitchFamily="34" charset="0"/>
              </a:rPr>
              <a:t>Bar Kokhba organized a revolt against Roman rule, but was killed in a battle in Bethar in Judean Hills. Subsequently the Romans decimated the Jewish community, renamed Jerusalem as Aelia Capitolina and Judea as Palaestina to obliterate Jewish identification with the Land of Israel (the word Palestine, and the Arabic word Filastin originate from this Latin name).</a:t>
            </a:r>
            <a:br>
              <a:rPr lang="en-GB" sz="2400" dirty="0">
                <a:latin typeface="Tahoma" pitchFamily="34" charset="0"/>
              </a:rPr>
            </a:br>
            <a:r>
              <a:rPr lang="en-GB" sz="2400" dirty="0">
                <a:latin typeface="Tahoma" pitchFamily="34" charset="0"/>
              </a:rPr>
              <a:t/>
            </a:r>
            <a:br>
              <a:rPr lang="en-GB" sz="2400" dirty="0">
                <a:latin typeface="Tahoma" pitchFamily="34" charset="0"/>
              </a:rPr>
            </a:br>
            <a:endParaRPr lang="en-GB" sz="2400" dirty="0">
              <a:latin typeface="Tahoma" pitchFamily="34"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85800" y="1981200"/>
            <a:ext cx="7772400" cy="4114800"/>
          </a:xfrm>
          <a:ln/>
        </p:spPr>
        <p:txBody>
          <a:bodyPr/>
          <a:lstStyle/>
          <a:p>
            <a:pPr>
              <a:lnSpc>
                <a:spcPct val="90000"/>
              </a:lnSpc>
              <a:spcBef>
                <a:spcPts val="700"/>
              </a:spcBef>
              <a:buClr>
                <a:srgbClr val="001888"/>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00B0F0"/>
                </a:solidFill>
                <a:latin typeface="Tahoma" pitchFamily="34" charset="0"/>
                <a:cs typeface="Arial" charset="0"/>
              </a:rPr>
              <a:t>Foreign Empires that ruled in Israel</a:t>
            </a:r>
            <a:r>
              <a:rPr lang="en-GB" sz="2800" dirty="0">
                <a:solidFill>
                  <a:srgbClr val="00B0F0"/>
                </a:solidFill>
                <a:latin typeface="Tahoma" pitchFamily="34" charset="0"/>
              </a:rPr>
              <a:t> </a:t>
            </a:r>
          </a:p>
          <a:p>
            <a:pPr>
              <a:lnSpc>
                <a:spcPct val="90000"/>
              </a:lnSpc>
              <a:spcBef>
                <a:spcPts val="700"/>
              </a:spcBef>
              <a:buClr>
                <a:srgbClr val="FF99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9900"/>
                </a:solidFill>
                <a:latin typeface="Tahoma" pitchFamily="34" charset="0"/>
              </a:rPr>
              <a:t>313-636</a:t>
            </a:r>
          </a:p>
          <a:p>
            <a:pPr>
              <a:lnSpc>
                <a:spcPct val="90000"/>
              </a:lnSpc>
              <a:spcBef>
                <a:spcPts val="700"/>
              </a:spcBef>
              <a:buClr>
                <a:srgbClr val="FFCC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CC00"/>
                </a:solidFill>
                <a:latin typeface="Tahoma" pitchFamily="34" charset="0"/>
              </a:rPr>
              <a:t>Byzantine</a:t>
            </a:r>
          </a:p>
          <a:p>
            <a:pPr>
              <a:lnSpc>
                <a:spcPct val="90000"/>
              </a:lnSpc>
              <a:spcBef>
                <a:spcPts val="700"/>
              </a:spcBef>
              <a:buClr>
                <a:srgbClr val="FFCC00"/>
              </a:buClr>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solidFill>
                <a:srgbClr val="FFCC00"/>
              </a:solidFill>
              <a:latin typeface="Tahoma" pitchFamily="34" charset="0"/>
            </a:endParaRPr>
          </a:p>
          <a:p>
            <a:pPr>
              <a:lnSpc>
                <a:spcPct val="90000"/>
              </a:lnSpc>
              <a:spcBef>
                <a:spcPts val="700"/>
              </a:spcBef>
              <a:buClr>
                <a:srgbClr val="FF99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9900"/>
                </a:solidFill>
                <a:latin typeface="Tahoma" pitchFamily="34" charset="0"/>
              </a:rPr>
              <a:t>636-1099</a:t>
            </a:r>
          </a:p>
          <a:p>
            <a:pPr>
              <a:lnSpc>
                <a:spcPct val="90000"/>
              </a:lnSpc>
              <a:spcBef>
                <a:spcPts val="700"/>
              </a:spcBef>
              <a:buClr>
                <a:srgbClr val="FFCC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CC00"/>
                </a:solidFill>
                <a:latin typeface="Tahoma" pitchFamily="34" charset="0"/>
              </a:rPr>
              <a:t>Arab</a:t>
            </a:r>
          </a:p>
          <a:p>
            <a:pPr>
              <a:lnSpc>
                <a:spcPct val="90000"/>
              </a:lnSpc>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Dome of the Rock was built by Caliph Abd el-Malik on the grounds of the destroyed Jewish Temple.</a:t>
            </a:r>
          </a:p>
        </p:txBody>
      </p:sp>
      <p:sp>
        <p:nvSpPr>
          <p:cNvPr id="19457" name="Rectangle 1"/>
          <p:cNvSpPr>
            <a:spLocks noGrp="1" noChangeArrowheads="1"/>
          </p:cNvSpPr>
          <p:nvPr>
            <p:ph type="title"/>
          </p:nvPr>
        </p:nvSpPr>
        <p:spPr>
          <a:xfrm>
            <a:off x="685800" y="460375"/>
            <a:ext cx="7772400" cy="1439863"/>
          </a:xfrm>
          <a:ln/>
        </p:spPr>
        <p:txBody>
          <a:bodyPr/>
          <a:lstStyle/>
          <a:p>
            <a:pPr>
              <a:buClr>
                <a:srgbClr val="FF99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FF9900"/>
                </a:solidFill>
                <a:latin typeface="Tahoma" pitchFamily="34" charset="0"/>
              </a:rPr>
              <a:t>When was Israel cut off</a:t>
            </a:r>
            <a:br>
              <a:rPr lang="en-GB" dirty="0">
                <a:solidFill>
                  <a:srgbClr val="FF9900"/>
                </a:solidFill>
                <a:latin typeface="Tahoma" pitchFamily="34" charset="0"/>
              </a:rPr>
            </a:br>
            <a:r>
              <a:rPr lang="en-GB" dirty="0">
                <a:solidFill>
                  <a:srgbClr val="FF9900"/>
                </a:solidFill>
                <a:latin typeface="Tahoma" pitchFamily="34" charset="0"/>
              </a:rPr>
              <a:t>from their land?</a:t>
            </a:r>
          </a:p>
        </p:txBody>
      </p:sp>
      <p:pic>
        <p:nvPicPr>
          <p:cNvPr id="19458" name="Picture 2"/>
          <p:cNvPicPr>
            <a:picLocks noChangeAspect="1" noChangeArrowheads="1"/>
          </p:cNvPicPr>
          <p:nvPr/>
        </p:nvPicPr>
        <p:blipFill>
          <a:blip r:embed="rId3" cstate="print"/>
          <a:srcRect/>
          <a:stretch>
            <a:fillRect/>
          </a:stretch>
        </p:blipFill>
        <p:spPr bwMode="auto">
          <a:xfrm>
            <a:off x="5715000" y="2590800"/>
            <a:ext cx="2741481" cy="2055813"/>
          </a:xfrm>
          <a:prstGeom prst="rect">
            <a:avLst/>
          </a:prstGeom>
          <a:noFill/>
        </p:spPr>
      </p:pic>
      <p:sp>
        <p:nvSpPr>
          <p:cNvPr id="19460" name="Freeform 4"/>
          <p:cNvSpPr>
            <a:spLocks noChangeArrowheads="1"/>
          </p:cNvSpPr>
          <p:nvPr/>
        </p:nvSpPr>
        <p:spPr bwMode="auto">
          <a:xfrm>
            <a:off x="6400800" y="3124200"/>
            <a:ext cx="831850" cy="525463"/>
          </a:xfrm>
          <a:custGeom>
            <a:avLst/>
            <a:gdLst/>
            <a:ahLst/>
            <a:cxnLst>
              <a:cxn ang="0">
                <a:pos x="2109" y="0"/>
              </a:cxn>
              <a:cxn ang="0">
                <a:pos x="451" y="552"/>
              </a:cxn>
              <a:cxn ang="0">
                <a:pos x="351" y="251"/>
              </a:cxn>
              <a:cxn ang="0">
                <a:pos x="0" y="1038"/>
              </a:cxn>
              <a:cxn ang="0">
                <a:pos x="753" y="1457"/>
              </a:cxn>
              <a:cxn ang="0">
                <a:pos x="652" y="1156"/>
              </a:cxn>
              <a:cxn ang="0">
                <a:pos x="2310" y="604"/>
              </a:cxn>
              <a:cxn ang="0">
                <a:pos x="2109" y="0"/>
              </a:cxn>
            </a:cxnLst>
            <a:rect l="0" t="0" r="r" b="b"/>
            <a:pathLst>
              <a:path w="2311" h="1458">
                <a:moveTo>
                  <a:pt x="2109" y="0"/>
                </a:moveTo>
                <a:lnTo>
                  <a:pt x="451" y="552"/>
                </a:lnTo>
                <a:lnTo>
                  <a:pt x="351" y="251"/>
                </a:lnTo>
                <a:lnTo>
                  <a:pt x="0" y="1038"/>
                </a:lnTo>
                <a:lnTo>
                  <a:pt x="753" y="1457"/>
                </a:lnTo>
                <a:lnTo>
                  <a:pt x="652" y="1156"/>
                </a:lnTo>
                <a:lnTo>
                  <a:pt x="2310" y="604"/>
                </a:lnTo>
                <a:lnTo>
                  <a:pt x="2109" y="0"/>
                </a:lnTo>
              </a:path>
            </a:pathLst>
          </a:custGeom>
          <a:solidFill>
            <a:srgbClr val="FF9900"/>
          </a:solidFill>
          <a:ln w="9360">
            <a:solidFill>
              <a:srgbClr val="FFFFFF"/>
            </a:solidFill>
            <a:round/>
            <a:headEnd/>
            <a:tailEnd/>
          </a:ln>
        </p:spPr>
        <p:txBody>
          <a:bodyPr wrap="none" anchor="ctr"/>
          <a:lstStyle/>
          <a:p>
            <a:endParaRPr lang="en-US"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685800" y="460375"/>
            <a:ext cx="7772400" cy="1439863"/>
          </a:xfrm>
          <a:ln/>
        </p:spPr>
        <p:txBody>
          <a:bodyPr/>
          <a:lstStyle/>
          <a:p>
            <a:pPr>
              <a:buClr>
                <a:srgbClr val="FF99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FF9900"/>
                </a:solidFill>
                <a:latin typeface="Tahoma" pitchFamily="34" charset="0"/>
              </a:rPr>
              <a:t>When was Israel cut off</a:t>
            </a:r>
            <a:br>
              <a:rPr lang="en-GB" dirty="0">
                <a:solidFill>
                  <a:srgbClr val="FF9900"/>
                </a:solidFill>
                <a:latin typeface="Tahoma" pitchFamily="34" charset="0"/>
              </a:rPr>
            </a:br>
            <a:r>
              <a:rPr lang="en-GB" dirty="0">
                <a:solidFill>
                  <a:srgbClr val="FF9900"/>
                </a:solidFill>
                <a:latin typeface="Tahoma" pitchFamily="34" charset="0"/>
              </a:rPr>
              <a:t>from their land?</a:t>
            </a:r>
          </a:p>
        </p:txBody>
      </p:sp>
      <p:sp>
        <p:nvSpPr>
          <p:cNvPr id="20482" name="Rectangle 2"/>
          <p:cNvSpPr>
            <a:spLocks noGrp="1" noChangeArrowheads="1"/>
          </p:cNvSpPr>
          <p:nvPr>
            <p:ph type="body" idx="1"/>
          </p:nvPr>
        </p:nvSpPr>
        <p:spPr>
          <a:xfrm>
            <a:off x="685800" y="1981200"/>
            <a:ext cx="7772400" cy="4114800"/>
          </a:xfrm>
          <a:ln/>
        </p:spPr>
        <p:txBody>
          <a:bodyPr/>
          <a:lstStyle/>
          <a:p>
            <a:pPr>
              <a:lnSpc>
                <a:spcPct val="90000"/>
              </a:lnSpc>
              <a:spcBef>
                <a:spcPts val="700"/>
              </a:spcBef>
              <a:buClr>
                <a:srgbClr val="001888"/>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00B0F0"/>
                </a:solidFill>
                <a:latin typeface="Tahoma" pitchFamily="34" charset="0"/>
                <a:cs typeface="Arial" charset="0"/>
              </a:rPr>
              <a:t>Foreign Empires that ruled in Israel</a:t>
            </a:r>
            <a:r>
              <a:rPr lang="en-GB" sz="2800" dirty="0">
                <a:solidFill>
                  <a:srgbClr val="00B0F0"/>
                </a:solidFill>
                <a:latin typeface="Tahoma" pitchFamily="34" charset="0"/>
              </a:rPr>
              <a:t> </a:t>
            </a:r>
          </a:p>
          <a:p>
            <a:pPr>
              <a:lnSpc>
                <a:spcPct val="90000"/>
              </a:lnSpc>
              <a:spcBef>
                <a:spcPts val="700"/>
              </a:spcBef>
              <a:buClr>
                <a:srgbClr val="FF99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9900"/>
                </a:solidFill>
                <a:latin typeface="Tahoma" pitchFamily="34" charset="0"/>
              </a:rPr>
              <a:t>1099-1291</a:t>
            </a:r>
          </a:p>
          <a:p>
            <a:pPr>
              <a:lnSpc>
                <a:spcPct val="90000"/>
              </a:lnSpc>
              <a:spcBef>
                <a:spcPts val="700"/>
              </a:spcBef>
              <a:buClr>
                <a:srgbClr val="FFFF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FF00"/>
                </a:solidFill>
                <a:latin typeface="Tahoma" pitchFamily="34" charset="0"/>
              </a:rPr>
              <a:t>Crusaders</a:t>
            </a:r>
          </a:p>
          <a:p>
            <a:pPr>
              <a:lnSpc>
                <a:spcPct val="90000"/>
              </a:lnSpc>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The crusaders came from Europe to capture the Holy Land following an appeal by Pope Urban II, and massacred the non-Christian population. Later Jewish community in Jerusalem expanded by immigration of Jews from Europe.</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85800" y="1981200"/>
            <a:ext cx="8077200" cy="4486275"/>
          </a:xfrm>
          <a:ln/>
        </p:spPr>
        <p:txBody>
          <a:bodyPr/>
          <a:lstStyle/>
          <a:p>
            <a:pPr>
              <a:lnSpc>
                <a:spcPct val="90000"/>
              </a:lnSpc>
              <a:spcBef>
                <a:spcPts val="700"/>
              </a:spcBef>
              <a:buClr>
                <a:srgbClr val="001888"/>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00B0F0"/>
                </a:solidFill>
                <a:latin typeface="Tahoma" pitchFamily="34" charset="0"/>
                <a:cs typeface="Arial" charset="0"/>
              </a:rPr>
              <a:t>Foreign Empires that ruled in Israel</a:t>
            </a:r>
            <a:r>
              <a:rPr lang="en-GB" sz="2800" dirty="0">
                <a:solidFill>
                  <a:srgbClr val="00B0F0"/>
                </a:solidFill>
                <a:latin typeface="Tahoma" pitchFamily="34" charset="0"/>
              </a:rPr>
              <a:t> </a:t>
            </a:r>
          </a:p>
          <a:p>
            <a:pPr>
              <a:lnSpc>
                <a:spcPct val="90000"/>
              </a:lnSpc>
              <a:spcBef>
                <a:spcPts val="700"/>
              </a:spcBef>
              <a:buClr>
                <a:srgbClr val="FF99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9900"/>
                </a:solidFill>
                <a:latin typeface="Tahoma" pitchFamily="34" charset="0"/>
              </a:rPr>
              <a:t>1291-1516</a:t>
            </a:r>
          </a:p>
          <a:p>
            <a:pPr>
              <a:lnSpc>
                <a:spcPct val="90000"/>
              </a:lnSpc>
              <a:spcBef>
                <a:spcPts val="700"/>
              </a:spcBef>
              <a:buClr>
                <a:srgbClr val="FFFF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FF00"/>
                </a:solidFill>
                <a:latin typeface="Tahoma" pitchFamily="34" charset="0"/>
              </a:rPr>
              <a:t>Mamluk</a:t>
            </a:r>
          </a:p>
          <a:p>
            <a:pPr>
              <a:lnSpc>
                <a:spcPct val="90000"/>
              </a:lnSpc>
              <a:spcBef>
                <a:spcPts val="700"/>
              </a:spcBef>
              <a:buClr>
                <a:srgbClr val="FFFF00"/>
              </a:buClr>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solidFill>
                <a:srgbClr val="FFFF00"/>
              </a:solidFill>
              <a:latin typeface="Tahoma" pitchFamily="34" charset="0"/>
            </a:endParaRPr>
          </a:p>
          <a:p>
            <a:pPr>
              <a:lnSpc>
                <a:spcPct val="90000"/>
              </a:lnSpc>
              <a:spcBef>
                <a:spcPts val="700"/>
              </a:spcBef>
              <a:buClr>
                <a:srgbClr val="FF99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9900"/>
                </a:solidFill>
                <a:latin typeface="Tahoma" pitchFamily="34" charset="0"/>
              </a:rPr>
              <a:t>1516-1918</a:t>
            </a:r>
          </a:p>
          <a:p>
            <a:pPr>
              <a:lnSpc>
                <a:spcPct val="90000"/>
              </a:lnSpc>
              <a:spcBef>
                <a:spcPts val="700"/>
              </a:spcBef>
              <a:buClr>
                <a:srgbClr val="FFFF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FF00"/>
                </a:solidFill>
                <a:latin typeface="Tahoma" pitchFamily="34" charset="0"/>
              </a:rPr>
              <a:t>Ottoman</a:t>
            </a:r>
          </a:p>
          <a:p>
            <a:pPr>
              <a:lnSpc>
                <a:spcPct val="90000"/>
              </a:lnSpc>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During the reign of Sultan Suleiman the Magnificent (1520-1566) the walls of the Old City of Jerusalem were rebuilt. Population of the Jewish community in Jerusalem increased.</a:t>
            </a:r>
          </a:p>
        </p:txBody>
      </p:sp>
      <p:sp>
        <p:nvSpPr>
          <p:cNvPr id="21505" name="Rectangle 1"/>
          <p:cNvSpPr>
            <a:spLocks noGrp="1" noChangeArrowheads="1"/>
          </p:cNvSpPr>
          <p:nvPr>
            <p:ph type="title"/>
          </p:nvPr>
        </p:nvSpPr>
        <p:spPr>
          <a:xfrm>
            <a:off x="685800" y="460375"/>
            <a:ext cx="7772400" cy="1439863"/>
          </a:xfrm>
          <a:ln/>
        </p:spPr>
        <p:txBody>
          <a:bodyPr/>
          <a:lstStyle/>
          <a:p>
            <a:pPr>
              <a:buClr>
                <a:srgbClr val="FF99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FF9900"/>
                </a:solidFill>
                <a:latin typeface="Tahoma" pitchFamily="34" charset="0"/>
              </a:rPr>
              <a:t>When was Israel cut off</a:t>
            </a:r>
            <a:br>
              <a:rPr lang="en-GB" dirty="0">
                <a:solidFill>
                  <a:srgbClr val="FF9900"/>
                </a:solidFill>
                <a:latin typeface="Tahoma" pitchFamily="34" charset="0"/>
              </a:rPr>
            </a:br>
            <a:r>
              <a:rPr lang="en-GB" dirty="0">
                <a:solidFill>
                  <a:srgbClr val="FF9900"/>
                </a:solidFill>
                <a:latin typeface="Tahoma" pitchFamily="34" charset="0"/>
              </a:rPr>
              <a:t>from their land?</a:t>
            </a:r>
          </a:p>
        </p:txBody>
      </p:sp>
      <p:pic>
        <p:nvPicPr>
          <p:cNvPr id="21506" name="Picture 2"/>
          <p:cNvPicPr>
            <a:picLocks noChangeAspect="1" noChangeArrowheads="1"/>
          </p:cNvPicPr>
          <p:nvPr/>
        </p:nvPicPr>
        <p:blipFill>
          <a:blip r:embed="rId3" cstate="print"/>
          <a:srcRect/>
          <a:stretch>
            <a:fillRect/>
          </a:stretch>
        </p:blipFill>
        <p:spPr bwMode="auto">
          <a:xfrm>
            <a:off x="5105400" y="2410664"/>
            <a:ext cx="3043238" cy="2243886"/>
          </a:xfrm>
          <a:prstGeom prst="rect">
            <a:avLst/>
          </a:prstGeom>
          <a:noFill/>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body"/>
          </p:nvPr>
        </p:nvSpPr>
        <p:spPr>
          <a:xfrm>
            <a:off x="304800" y="5334000"/>
            <a:ext cx="8610600" cy="1219200"/>
          </a:xfrm>
          <a:ln/>
        </p:spPr>
        <p:txBody>
          <a:bodyPr anchor="t"/>
          <a:lstStyle/>
          <a:p>
            <a:pPr marL="341313" indent="-341313" algn="l">
              <a:spcBef>
                <a:spcPts val="6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rgbClr val="FFFFFF"/>
                </a:solidFill>
                <a:latin typeface="Tahoma" pitchFamily="34" charset="0"/>
              </a:rPr>
              <a:t>1 The hand of the LORD came upon me and brought me out in the Spirit of the LORD, and set me down in the midst of the valley; and it was full of bones. </a:t>
            </a:r>
          </a:p>
        </p:txBody>
      </p:sp>
      <p:pic>
        <p:nvPicPr>
          <p:cNvPr id="4098"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0"/>
            <a:ext cx="9118600" cy="5295900"/>
          </a:xfrm>
          <a:prstGeom prst="rect">
            <a:avLst/>
          </a:prstGeom>
          <a:noFill/>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685800" y="460375"/>
            <a:ext cx="7772400" cy="1439863"/>
          </a:xfrm>
          <a:ln/>
        </p:spPr>
        <p:txBody>
          <a:bodyPr/>
          <a:lstStyle/>
          <a:p>
            <a:pPr>
              <a:buClr>
                <a:srgbClr val="FF99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FF9900"/>
                </a:solidFill>
                <a:latin typeface="Tahoma" pitchFamily="34" charset="0"/>
              </a:rPr>
              <a:t>When was Israel cut off</a:t>
            </a:r>
            <a:br>
              <a:rPr lang="en-GB" dirty="0">
                <a:solidFill>
                  <a:srgbClr val="FF9900"/>
                </a:solidFill>
                <a:latin typeface="Tahoma" pitchFamily="34" charset="0"/>
              </a:rPr>
            </a:br>
            <a:r>
              <a:rPr lang="en-GB" dirty="0">
                <a:solidFill>
                  <a:srgbClr val="FF9900"/>
                </a:solidFill>
                <a:latin typeface="Tahoma" pitchFamily="34" charset="0"/>
              </a:rPr>
              <a:t>from their land?</a:t>
            </a:r>
          </a:p>
        </p:txBody>
      </p:sp>
      <p:sp>
        <p:nvSpPr>
          <p:cNvPr id="22530" name="Rectangle 2"/>
          <p:cNvSpPr>
            <a:spLocks noGrp="1" noChangeArrowheads="1"/>
          </p:cNvSpPr>
          <p:nvPr>
            <p:ph type="body" idx="1"/>
          </p:nvPr>
        </p:nvSpPr>
        <p:spPr>
          <a:xfrm>
            <a:off x="685800" y="1981200"/>
            <a:ext cx="7772400" cy="4130675"/>
          </a:xfrm>
          <a:ln/>
        </p:spPr>
        <p:txBody>
          <a:bodyPr/>
          <a:lstStyle/>
          <a:p>
            <a:pPr>
              <a:lnSpc>
                <a:spcPct val="90000"/>
              </a:lnSpc>
              <a:spcBef>
                <a:spcPts val="7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FF9900"/>
                </a:solidFill>
                <a:latin typeface="Verdana" pitchFamily="34" charset="0"/>
              </a:rPr>
              <a:t>1917-1948</a:t>
            </a:r>
          </a:p>
          <a:p>
            <a:pPr>
              <a:lnSpc>
                <a:spcPct val="90000"/>
              </a:lnSpc>
              <a:spcBef>
                <a:spcPts val="700"/>
              </a:spcBef>
              <a:buClr>
                <a:srgbClr val="FFCC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CC00"/>
                </a:solidFill>
                <a:latin typeface="Verdana" pitchFamily="34" charset="0"/>
              </a:rPr>
              <a:t>British</a:t>
            </a:r>
          </a:p>
          <a:p>
            <a:pPr>
              <a:lnSpc>
                <a:spcPct val="90000"/>
              </a:lnSpc>
              <a:spcBef>
                <a:spcPts val="700"/>
              </a:spcBef>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Verdana" pitchFamily="34" charset="0"/>
              </a:rPr>
              <a:t>Great Britain recognized the rights of the Jewish people to establish a "</a:t>
            </a:r>
            <a:r>
              <a:rPr lang="en-GB" sz="2800" dirty="0">
                <a:solidFill>
                  <a:srgbClr val="FFC000"/>
                </a:solidFill>
                <a:latin typeface="Verdana" pitchFamily="34" charset="0"/>
              </a:rPr>
              <a:t>national home in Palestine</a:t>
            </a:r>
            <a:r>
              <a:rPr lang="en-GB" sz="2800" dirty="0">
                <a:latin typeface="Verdana" pitchFamily="34" charset="0"/>
              </a:rPr>
              <a:t>". Yet they greatly curtailed entry of Jewish refugees into Israel even after World War II. They split </a:t>
            </a:r>
            <a:r>
              <a:rPr lang="en-GB" sz="2800" dirty="0">
                <a:solidFill>
                  <a:srgbClr val="FFC000"/>
                </a:solidFill>
                <a:latin typeface="Verdana" pitchFamily="34" charset="0"/>
              </a:rPr>
              <a:t>Palestine mandate </a:t>
            </a:r>
            <a:r>
              <a:rPr lang="en-GB" sz="2800" dirty="0">
                <a:latin typeface="Verdana" pitchFamily="34" charset="0"/>
              </a:rPr>
              <a:t>into an Arab state which has become the modern day Jordan, and Israel.</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685800" y="460375"/>
            <a:ext cx="7772400" cy="1439863"/>
          </a:xfrm>
          <a:ln/>
        </p:spPr>
        <p:txBody>
          <a:bodyPr/>
          <a:lstStyle/>
          <a:p>
            <a:pPr>
              <a:buClr>
                <a:srgbClr val="FF99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FF9900"/>
                </a:solidFill>
                <a:latin typeface="Tahoma" pitchFamily="34" charset="0"/>
              </a:rPr>
              <a:t>When was the land of Israel returned to Israel?</a:t>
            </a:r>
          </a:p>
        </p:txBody>
      </p:sp>
      <p:sp>
        <p:nvSpPr>
          <p:cNvPr id="23554" name="Rectangle 2"/>
          <p:cNvSpPr>
            <a:spLocks noGrp="1" noChangeArrowheads="1"/>
          </p:cNvSpPr>
          <p:nvPr>
            <p:ph type="body" idx="1"/>
          </p:nvPr>
        </p:nvSpPr>
        <p:spPr>
          <a:xfrm>
            <a:off x="685800" y="1981200"/>
            <a:ext cx="7772400" cy="4114800"/>
          </a:xfrm>
          <a:ln/>
        </p:spPr>
        <p:txBody>
          <a:bodyPr/>
          <a:lstStyle/>
          <a:p>
            <a:pPr>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In 1948, Jewish Community in Israel under the leadership of David Ben-Gurion </a:t>
            </a:r>
            <a:r>
              <a:rPr lang="en-GB" sz="2800" dirty="0" smtClean="0">
                <a:latin typeface="Tahoma" pitchFamily="34" charset="0"/>
              </a:rPr>
              <a:t>re-established </a:t>
            </a:r>
            <a:r>
              <a:rPr lang="en-GB" sz="2800" dirty="0">
                <a:latin typeface="Tahoma" pitchFamily="34" charset="0"/>
              </a:rPr>
              <a:t>sovereignty over their ancient homeland. </a:t>
            </a:r>
            <a:r>
              <a:rPr lang="en-GB" sz="2800" dirty="0">
                <a:solidFill>
                  <a:srgbClr val="FFC000"/>
                </a:solidFill>
                <a:latin typeface="Tahoma" pitchFamily="34" charset="0"/>
              </a:rPr>
              <a:t>Declaration of independence </a:t>
            </a:r>
            <a:r>
              <a:rPr lang="en-GB" sz="2800" dirty="0">
                <a:latin typeface="Tahoma" pitchFamily="34" charset="0"/>
              </a:rPr>
              <a:t>of the modern State of Israel was announced on the day that the last British forces left Israel (May 14, 1948).</a:t>
            </a:r>
          </a:p>
          <a:p>
            <a:pPr algn="just">
              <a:spcBef>
                <a:spcPts val="700"/>
              </a:spcBef>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latin typeface="Tahoma" pitchFamily="34"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685800" y="6096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Arab-Israeli wars</a:t>
            </a:r>
          </a:p>
        </p:txBody>
      </p:sp>
      <p:sp>
        <p:nvSpPr>
          <p:cNvPr id="24578" name="Rectangle 2"/>
          <p:cNvSpPr>
            <a:spLocks noGrp="1" noChangeArrowheads="1"/>
          </p:cNvSpPr>
          <p:nvPr>
            <p:ph type="body" idx="1"/>
          </p:nvPr>
        </p:nvSpPr>
        <p:spPr>
          <a:xfrm>
            <a:off x="685800" y="1981200"/>
            <a:ext cx="7772400" cy="4114800"/>
          </a:xfrm>
          <a:ln/>
        </p:spPr>
        <p:txBody>
          <a:bodyPr/>
          <a:lstStyle/>
          <a:p>
            <a:pPr>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A day after the declaration of independence of the State of Israel, armies of five Arab countries, Egypt, Syria, Transjordan, Lebanon and Iraq, invaded Israel. </a:t>
            </a:r>
          </a:p>
          <a:p>
            <a:pPr>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This marked the beginning of the War of Independence. </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5800" y="6096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Arab-Israeli wars</a:t>
            </a:r>
          </a:p>
        </p:txBody>
      </p:sp>
      <p:sp>
        <p:nvSpPr>
          <p:cNvPr id="25602" name="Rectangle 2"/>
          <p:cNvSpPr>
            <a:spLocks noGrp="1" noChangeArrowheads="1"/>
          </p:cNvSpPr>
          <p:nvPr>
            <p:ph type="body" idx="1"/>
          </p:nvPr>
        </p:nvSpPr>
        <p:spPr>
          <a:xfrm>
            <a:off x="685800" y="1981200"/>
            <a:ext cx="7772400" cy="4114800"/>
          </a:xfrm>
          <a:ln/>
        </p:spPr>
        <p:txBody>
          <a:bodyPr/>
          <a:lstStyle/>
          <a:p>
            <a:pPr algn="just">
              <a:spcBef>
                <a:spcPts val="700"/>
              </a:spcBef>
              <a:buClr>
                <a:srgbClr val="FFFF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FF00"/>
                </a:solidFill>
                <a:latin typeface="Tahoma" pitchFamily="34" charset="0"/>
              </a:rPr>
              <a:t>Arab states have jointly waged four full scale wars against Israel:</a:t>
            </a:r>
          </a:p>
          <a:p>
            <a:pPr lvl="1" algn="just">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latin typeface="Tahoma" pitchFamily="34" charset="0"/>
              </a:rPr>
              <a:t>1948 </a:t>
            </a:r>
            <a:r>
              <a:rPr lang="en-GB" sz="3200" dirty="0" smtClean="0">
                <a:latin typeface="Tahoma" pitchFamily="34" charset="0"/>
              </a:rPr>
              <a:t>- War </a:t>
            </a:r>
            <a:r>
              <a:rPr lang="en-GB" sz="3200" dirty="0">
                <a:latin typeface="Tahoma" pitchFamily="34" charset="0"/>
              </a:rPr>
              <a:t>of Independence </a:t>
            </a:r>
          </a:p>
          <a:p>
            <a:pPr lvl="1" algn="just">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latin typeface="Tahoma" pitchFamily="34" charset="0"/>
              </a:rPr>
              <a:t>1956 </a:t>
            </a:r>
            <a:r>
              <a:rPr lang="en-GB" sz="3200" dirty="0" smtClean="0">
                <a:latin typeface="Tahoma" pitchFamily="34" charset="0"/>
              </a:rPr>
              <a:t>- Sinai </a:t>
            </a:r>
            <a:r>
              <a:rPr lang="en-GB" sz="3200" dirty="0">
                <a:latin typeface="Tahoma" pitchFamily="34" charset="0"/>
              </a:rPr>
              <a:t>War </a:t>
            </a:r>
          </a:p>
          <a:p>
            <a:pPr lvl="1" algn="just">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latin typeface="Tahoma" pitchFamily="34" charset="0"/>
              </a:rPr>
              <a:t>1967 - </a:t>
            </a:r>
            <a:r>
              <a:rPr lang="en-GB" sz="3200" dirty="0">
                <a:latin typeface="Tahoma" pitchFamily="34" charset="0"/>
              </a:rPr>
              <a:t>Six Day War </a:t>
            </a:r>
          </a:p>
          <a:p>
            <a:pPr lvl="1" algn="just">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latin typeface="Tahoma" pitchFamily="34" charset="0"/>
              </a:rPr>
              <a:t>1973 </a:t>
            </a:r>
            <a:r>
              <a:rPr lang="en-GB" sz="3200" dirty="0" smtClean="0">
                <a:latin typeface="Tahoma" pitchFamily="34" charset="0"/>
              </a:rPr>
              <a:t>- Yom </a:t>
            </a:r>
            <a:r>
              <a:rPr lang="en-GB" sz="3200" dirty="0">
                <a:latin typeface="Tahoma" pitchFamily="34" charset="0"/>
              </a:rPr>
              <a:t>Kippur War</a:t>
            </a:r>
            <a:r>
              <a:rPr lang="en-GB" dirty="0">
                <a:latin typeface="Tahoma" pitchFamily="34" charset="0"/>
              </a:rPr>
              <a:t> </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685800" y="6096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Arab-Israeli wars</a:t>
            </a:r>
          </a:p>
        </p:txBody>
      </p:sp>
      <p:sp>
        <p:nvSpPr>
          <p:cNvPr id="26626" name="Rectangle 2"/>
          <p:cNvSpPr>
            <a:spLocks noGrp="1" noChangeArrowheads="1"/>
          </p:cNvSpPr>
          <p:nvPr>
            <p:ph type="body" idx="1"/>
          </p:nvPr>
        </p:nvSpPr>
        <p:spPr>
          <a:xfrm>
            <a:off x="685800" y="1981200"/>
            <a:ext cx="7772400" cy="4114800"/>
          </a:xfrm>
          <a:ln/>
        </p:spPr>
        <p:txBody>
          <a:bodyPr/>
          <a:lstStyle/>
          <a:p>
            <a:pPr>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Despite the numerical superiority of the Arab armies, Israel defended itself each time and won. </a:t>
            </a:r>
          </a:p>
          <a:p>
            <a:pPr>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After each </a:t>
            </a:r>
            <a:r>
              <a:rPr lang="en-GB" sz="2800" dirty="0" smtClean="0">
                <a:latin typeface="Tahoma" pitchFamily="34" charset="0"/>
              </a:rPr>
              <a:t>war, Israeli </a:t>
            </a:r>
            <a:r>
              <a:rPr lang="en-GB" sz="2800" dirty="0">
                <a:latin typeface="Tahoma" pitchFamily="34" charset="0"/>
              </a:rPr>
              <a:t>army withdrew from most of the areas it captured. </a:t>
            </a:r>
          </a:p>
          <a:p>
            <a:pPr>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This is unprecedented in </a:t>
            </a:r>
            <a:r>
              <a:rPr lang="en-GB" sz="2800" dirty="0" smtClean="0">
                <a:latin typeface="Tahoma" pitchFamily="34" charset="0"/>
              </a:rPr>
              <a:t>world </a:t>
            </a:r>
            <a:r>
              <a:rPr lang="en-GB" sz="2800" dirty="0">
                <a:latin typeface="Tahoma" pitchFamily="34" charset="0"/>
              </a:rPr>
              <a:t>history and shows Israel's willingness to reach peace even at the risk of fighting for its very existence each time anew.</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685800" y="6096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Arab-Israeli wars</a:t>
            </a:r>
          </a:p>
        </p:txBody>
      </p:sp>
      <p:sp>
        <p:nvSpPr>
          <p:cNvPr id="27650" name="Rectangle 2"/>
          <p:cNvSpPr>
            <a:spLocks noGrp="1" noChangeArrowheads="1"/>
          </p:cNvSpPr>
          <p:nvPr>
            <p:ph type="body" idx="1"/>
          </p:nvPr>
        </p:nvSpPr>
        <p:spPr>
          <a:xfrm>
            <a:off x="685800" y="1981200"/>
            <a:ext cx="7772400" cy="4114800"/>
          </a:xfrm>
          <a:ln/>
        </p:spPr>
        <p:txBody>
          <a:bodyPr/>
          <a:lstStyle/>
          <a:p>
            <a:pPr algn="just">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Note that with Judea and Samaria Israel is only 40 miles wide. </a:t>
            </a:r>
          </a:p>
          <a:p>
            <a:pPr algn="just">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Thus, Israel can be crossed from the Mediterranean coast to the Eastern border at Jordan river within one hour of driving.</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685800" y="6096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An Everlasting Covenant</a:t>
            </a:r>
          </a:p>
        </p:txBody>
      </p:sp>
      <p:sp>
        <p:nvSpPr>
          <p:cNvPr id="28674" name="Rectangle 2"/>
          <p:cNvSpPr>
            <a:spLocks noGrp="1" noChangeArrowheads="1"/>
          </p:cNvSpPr>
          <p:nvPr>
            <p:ph type="body" idx="1"/>
          </p:nvPr>
        </p:nvSpPr>
        <p:spPr>
          <a:xfrm>
            <a:off x="685800" y="1676400"/>
            <a:ext cx="7772400" cy="4419600"/>
          </a:xfrm>
          <a:ln/>
        </p:spPr>
        <p:txBody>
          <a:bodyPr/>
          <a:lstStyle/>
          <a:p>
            <a:pPr algn="just">
              <a:lnSpc>
                <a:spcPct val="90000"/>
              </a:lnSpc>
              <a:spcBef>
                <a:spcPts val="6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b="1" dirty="0">
                <a:solidFill>
                  <a:srgbClr val="FF9900"/>
                </a:solidFill>
                <a:latin typeface="Tahoma" pitchFamily="34" charset="0"/>
              </a:rPr>
              <a:t>Genesis 17:6-8</a:t>
            </a:r>
          </a:p>
          <a:p>
            <a:pPr marL="457200" indent="-457200" algn="just">
              <a:lnSpc>
                <a:spcPct val="90000"/>
              </a:lnSpc>
              <a:spcBef>
                <a:spcPts val="600"/>
              </a:spcBef>
              <a:buSzPct val="70000"/>
              <a:buFont typeface="+mj-lt"/>
              <a:buAutoNum type="arabicPeriod" startAt="6"/>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smtClean="0">
                <a:latin typeface="Tahoma" pitchFamily="34" charset="0"/>
              </a:rPr>
              <a:t>I </a:t>
            </a:r>
            <a:r>
              <a:rPr lang="en-GB" sz="2600" dirty="0">
                <a:latin typeface="Tahoma" pitchFamily="34" charset="0"/>
              </a:rPr>
              <a:t>will make you exceedingly fruitful; and I will make nations of you, and kings shall come from you. </a:t>
            </a:r>
          </a:p>
          <a:p>
            <a:pPr marL="457200" indent="-457200" algn="just">
              <a:lnSpc>
                <a:spcPct val="90000"/>
              </a:lnSpc>
              <a:spcBef>
                <a:spcPts val="600"/>
              </a:spcBef>
              <a:buSzPct val="70000"/>
              <a:buFont typeface="+mj-lt"/>
              <a:buAutoNum type="arabicPeriod" startAt="6"/>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smtClean="0">
                <a:latin typeface="Tahoma" pitchFamily="34" charset="0"/>
              </a:rPr>
              <a:t>And </a:t>
            </a:r>
            <a:r>
              <a:rPr lang="en-GB" sz="2600" dirty="0">
                <a:latin typeface="Tahoma" pitchFamily="34" charset="0"/>
              </a:rPr>
              <a:t>I will establish My covenant between Me and you and your descendants after you in their generations, for </a:t>
            </a:r>
            <a:r>
              <a:rPr lang="en-GB" sz="2600" dirty="0">
                <a:solidFill>
                  <a:srgbClr val="FFFF00"/>
                </a:solidFill>
                <a:latin typeface="Tahoma" pitchFamily="34" charset="0"/>
              </a:rPr>
              <a:t>an everlasting covenant</a:t>
            </a:r>
            <a:r>
              <a:rPr lang="en-GB" sz="2600" dirty="0">
                <a:latin typeface="Tahoma" pitchFamily="34" charset="0"/>
              </a:rPr>
              <a:t>, to be God to you and your descendants after you. </a:t>
            </a:r>
          </a:p>
          <a:p>
            <a:pPr marL="457200" indent="-457200" algn="just">
              <a:lnSpc>
                <a:spcPct val="90000"/>
              </a:lnSpc>
              <a:spcBef>
                <a:spcPts val="600"/>
              </a:spcBef>
              <a:buSzPct val="70000"/>
              <a:buFont typeface="+mj-lt"/>
              <a:buAutoNum type="arabicPeriod" startAt="6"/>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dirty="0" smtClean="0">
                <a:latin typeface="Tahoma" pitchFamily="34" charset="0"/>
              </a:rPr>
              <a:t>Also </a:t>
            </a:r>
            <a:r>
              <a:rPr lang="en-GB" sz="2600" b="1" dirty="0">
                <a:solidFill>
                  <a:srgbClr val="FFC000"/>
                </a:solidFill>
                <a:latin typeface="Tahoma" pitchFamily="34" charset="0"/>
              </a:rPr>
              <a:t>I give to you </a:t>
            </a:r>
            <a:r>
              <a:rPr lang="en-GB" sz="2600" dirty="0">
                <a:latin typeface="Tahoma" pitchFamily="34" charset="0"/>
              </a:rPr>
              <a:t>and your descendants after you </a:t>
            </a:r>
            <a:r>
              <a:rPr lang="en-GB" sz="2600" b="1" dirty="0">
                <a:solidFill>
                  <a:srgbClr val="FFC000"/>
                </a:solidFill>
                <a:latin typeface="Tahoma" pitchFamily="34" charset="0"/>
              </a:rPr>
              <a:t>the land </a:t>
            </a:r>
            <a:r>
              <a:rPr lang="en-GB" sz="2600" dirty="0">
                <a:latin typeface="Tahoma" pitchFamily="34" charset="0"/>
              </a:rPr>
              <a:t>in which you are a stranger, </a:t>
            </a:r>
            <a:r>
              <a:rPr lang="en-GB" sz="2600" dirty="0">
                <a:solidFill>
                  <a:srgbClr val="FFFF00"/>
                </a:solidFill>
                <a:latin typeface="Tahoma" pitchFamily="34" charset="0"/>
              </a:rPr>
              <a:t>all the land of Canaan, as an everlasting possession</a:t>
            </a:r>
            <a:r>
              <a:rPr lang="en-GB" sz="2600" dirty="0">
                <a:latin typeface="Tahoma" pitchFamily="34" charset="0"/>
              </a:rPr>
              <a:t>; and I will be their God." </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685800" y="3048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The New Covenant In OT</a:t>
            </a:r>
          </a:p>
        </p:txBody>
      </p:sp>
      <p:sp>
        <p:nvSpPr>
          <p:cNvPr id="29698" name="Rectangle 2"/>
          <p:cNvSpPr>
            <a:spLocks noGrp="1" noChangeArrowheads="1"/>
          </p:cNvSpPr>
          <p:nvPr>
            <p:ph type="body" idx="1"/>
          </p:nvPr>
        </p:nvSpPr>
        <p:spPr>
          <a:xfrm>
            <a:off x="457200" y="1600200"/>
            <a:ext cx="8382000" cy="4735513"/>
          </a:xfrm>
          <a:ln/>
        </p:spPr>
        <p:txBody>
          <a:bodyPr/>
          <a:lstStyle/>
          <a:p>
            <a:pPr algn="just">
              <a:lnSpc>
                <a:spcPct val="90000"/>
              </a:lnSpc>
              <a:spcBef>
                <a:spcPts val="6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dirty="0">
                <a:solidFill>
                  <a:srgbClr val="FF9900"/>
                </a:solidFill>
                <a:latin typeface="Tahoma" pitchFamily="34" charset="0"/>
              </a:rPr>
              <a:t>Jeremiah 31:31-33</a:t>
            </a:r>
          </a:p>
          <a:p>
            <a:pPr marL="457200" indent="-457200" algn="just">
              <a:lnSpc>
                <a:spcPct val="90000"/>
              </a:lnSpc>
              <a:spcBef>
                <a:spcPts val="600"/>
              </a:spcBef>
              <a:buSzPct val="70000"/>
              <a:buFont typeface="+mj-lt"/>
              <a:buAutoNum type="arabicPeriod" startAt="3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latin typeface="Tahoma" pitchFamily="34" charset="0"/>
              </a:rPr>
              <a:t>"Behold, the days are coming, says the LORD, when I will make </a:t>
            </a:r>
            <a:r>
              <a:rPr lang="en-GB" sz="2400" dirty="0">
                <a:solidFill>
                  <a:srgbClr val="FFFF00"/>
                </a:solidFill>
                <a:latin typeface="Tahoma" pitchFamily="34" charset="0"/>
              </a:rPr>
              <a:t>a new covenant</a:t>
            </a:r>
            <a:r>
              <a:rPr lang="en-GB" sz="2400" dirty="0">
                <a:latin typeface="Tahoma" pitchFamily="34" charset="0"/>
              </a:rPr>
              <a:t> with </a:t>
            </a:r>
            <a:r>
              <a:rPr lang="en-GB" sz="2400" u="sng" dirty="0">
                <a:latin typeface="Tahoma" pitchFamily="34" charset="0"/>
              </a:rPr>
              <a:t>the house of Israel and with the house of Judah</a:t>
            </a:r>
            <a:r>
              <a:rPr lang="en-GB" sz="2400" dirty="0">
                <a:latin typeface="Tahoma" pitchFamily="34" charset="0"/>
              </a:rPr>
              <a:t>– </a:t>
            </a:r>
          </a:p>
          <a:p>
            <a:pPr marL="457200" indent="-457200" algn="just">
              <a:lnSpc>
                <a:spcPct val="90000"/>
              </a:lnSpc>
              <a:spcBef>
                <a:spcPts val="600"/>
              </a:spcBef>
              <a:buSzPct val="70000"/>
              <a:buFont typeface="+mj-lt"/>
              <a:buAutoNum type="arabicPeriod" startAt="3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latin typeface="Tahoma" pitchFamily="34" charset="0"/>
              </a:rPr>
              <a:t>not </a:t>
            </a:r>
            <a:r>
              <a:rPr lang="en-GB" sz="2400" dirty="0">
                <a:latin typeface="Tahoma" pitchFamily="34" charset="0"/>
              </a:rPr>
              <a:t>according to the covenant that I made with their fathers in the day that I took them by the hand to lead them out of the land of Egypt, My covenant which they broke, though I was a husband to them, says the LORD. </a:t>
            </a:r>
          </a:p>
          <a:p>
            <a:pPr marL="457200" indent="-457200" algn="just">
              <a:lnSpc>
                <a:spcPct val="90000"/>
              </a:lnSpc>
              <a:spcBef>
                <a:spcPts val="600"/>
              </a:spcBef>
              <a:buSzPct val="70000"/>
              <a:buFont typeface="+mj-lt"/>
              <a:buAutoNum type="arabicPeriod" startAt="3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latin typeface="Tahoma" pitchFamily="34" charset="0"/>
              </a:rPr>
              <a:t>But </a:t>
            </a:r>
            <a:r>
              <a:rPr lang="en-GB" sz="2400" dirty="0">
                <a:solidFill>
                  <a:srgbClr val="FFFF00"/>
                </a:solidFill>
                <a:latin typeface="Tahoma" pitchFamily="34" charset="0"/>
              </a:rPr>
              <a:t>this is the covenant</a:t>
            </a:r>
            <a:r>
              <a:rPr lang="en-GB" sz="2400" dirty="0">
                <a:latin typeface="Tahoma" pitchFamily="34" charset="0"/>
              </a:rPr>
              <a:t> that I will make with </a:t>
            </a:r>
            <a:r>
              <a:rPr lang="en-GB" sz="2400" u="sng" dirty="0">
                <a:latin typeface="Tahoma" pitchFamily="34" charset="0"/>
              </a:rPr>
              <a:t>the house of Israel</a:t>
            </a:r>
            <a:r>
              <a:rPr lang="en-GB" sz="2400" dirty="0">
                <a:latin typeface="Tahoma" pitchFamily="34" charset="0"/>
              </a:rPr>
              <a:t> after those days, says the LORD: I will put My law in their minds, and write it on their hearts; and I will be their God, and they shall be My people.</a:t>
            </a:r>
          </a:p>
          <a:p>
            <a:pPr algn="just">
              <a:lnSpc>
                <a:spcPct val="90000"/>
              </a:lnSpc>
              <a:spcBef>
                <a:spcPts val="600"/>
              </a:spcBef>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latin typeface="Tahoma" pitchFamily="34" charset="0"/>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685800" y="3048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The New Covenant In NT</a:t>
            </a:r>
          </a:p>
        </p:txBody>
      </p:sp>
      <p:sp>
        <p:nvSpPr>
          <p:cNvPr id="30722" name="Rectangle 2"/>
          <p:cNvSpPr>
            <a:spLocks noGrp="1" noChangeArrowheads="1"/>
          </p:cNvSpPr>
          <p:nvPr>
            <p:ph type="body" idx="1"/>
          </p:nvPr>
        </p:nvSpPr>
        <p:spPr>
          <a:xfrm>
            <a:off x="457200" y="1600200"/>
            <a:ext cx="8382000" cy="5395913"/>
          </a:xfrm>
          <a:ln/>
        </p:spPr>
        <p:txBody>
          <a:bodyPr/>
          <a:lstStyle/>
          <a:p>
            <a:pPr algn="just">
              <a:lnSpc>
                <a:spcPct val="90000"/>
              </a:lnSpc>
              <a:spcBef>
                <a:spcPts val="6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dirty="0">
                <a:solidFill>
                  <a:srgbClr val="FF9900"/>
                </a:solidFill>
                <a:latin typeface="Tahoma" pitchFamily="34" charset="0"/>
              </a:rPr>
              <a:t>Hebrews 8:8-10</a:t>
            </a:r>
          </a:p>
          <a:p>
            <a:pPr marL="457200" indent="-457200" algn="just">
              <a:lnSpc>
                <a:spcPct val="90000"/>
              </a:lnSpc>
              <a:spcBef>
                <a:spcPts val="600"/>
              </a:spcBef>
              <a:buSzPct val="70000"/>
              <a:buFont typeface="+mj-lt"/>
              <a:buAutoNum type="arabicPeriod" startAt="8"/>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latin typeface="Tahoma" pitchFamily="34" charset="0"/>
              </a:rPr>
              <a:t>Because </a:t>
            </a:r>
            <a:r>
              <a:rPr lang="en-GB" sz="2400" dirty="0">
                <a:latin typeface="Tahoma" pitchFamily="34" charset="0"/>
              </a:rPr>
              <a:t>finding fault with them, He says: "Behold, the days are coming, says the LORD, when I will make </a:t>
            </a:r>
            <a:r>
              <a:rPr lang="en-GB" sz="2400" dirty="0">
                <a:solidFill>
                  <a:srgbClr val="FFFF00"/>
                </a:solidFill>
                <a:latin typeface="Tahoma" pitchFamily="34" charset="0"/>
              </a:rPr>
              <a:t>a new covenant</a:t>
            </a:r>
            <a:r>
              <a:rPr lang="en-GB" sz="2400" dirty="0">
                <a:latin typeface="Tahoma" pitchFamily="34" charset="0"/>
              </a:rPr>
              <a:t> </a:t>
            </a:r>
            <a:r>
              <a:rPr lang="en-GB" sz="2400" u="sng" dirty="0">
                <a:latin typeface="Tahoma" pitchFamily="34" charset="0"/>
              </a:rPr>
              <a:t>with the house of Israel and with the house of Judah</a:t>
            </a:r>
            <a:r>
              <a:rPr lang="en-GB" sz="2400" dirty="0">
                <a:latin typeface="Tahoma" pitchFamily="34" charset="0"/>
              </a:rPr>
              <a:t>– </a:t>
            </a:r>
          </a:p>
          <a:p>
            <a:pPr marL="457200" indent="-457200" algn="just">
              <a:lnSpc>
                <a:spcPct val="90000"/>
              </a:lnSpc>
              <a:spcBef>
                <a:spcPts val="600"/>
              </a:spcBef>
              <a:buSzPct val="70000"/>
              <a:buFont typeface="+mj-lt"/>
              <a:buAutoNum type="arabicPeriod" startAt="8"/>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latin typeface="Tahoma" pitchFamily="34" charset="0"/>
              </a:rPr>
              <a:t>not </a:t>
            </a:r>
            <a:r>
              <a:rPr lang="en-GB" sz="2400" dirty="0">
                <a:latin typeface="Tahoma" pitchFamily="34" charset="0"/>
              </a:rPr>
              <a:t>according to the covenant that I made with their fathers in the day when I took them by the hand to lead them out of the land of Egypt; because they did not continue in My covenant, and I disregarded them, says the LORD.  </a:t>
            </a:r>
          </a:p>
          <a:p>
            <a:pPr marL="457200" indent="-457200" algn="just">
              <a:lnSpc>
                <a:spcPct val="90000"/>
              </a:lnSpc>
              <a:spcBef>
                <a:spcPts val="600"/>
              </a:spcBef>
              <a:buSzPct val="70000"/>
              <a:buFont typeface="+mj-lt"/>
              <a:buAutoNum type="arabicPeriod" startAt="8"/>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latin typeface="Tahoma" pitchFamily="34" charset="0"/>
              </a:rPr>
              <a:t>For </a:t>
            </a:r>
            <a:r>
              <a:rPr lang="en-GB" sz="2400" dirty="0">
                <a:solidFill>
                  <a:srgbClr val="FFFF00"/>
                </a:solidFill>
                <a:latin typeface="Tahoma" pitchFamily="34" charset="0"/>
              </a:rPr>
              <a:t>this is the covenant</a:t>
            </a:r>
            <a:r>
              <a:rPr lang="en-GB" sz="2400" dirty="0">
                <a:latin typeface="Tahoma" pitchFamily="34" charset="0"/>
              </a:rPr>
              <a:t> that I will make with </a:t>
            </a:r>
            <a:r>
              <a:rPr lang="en-GB" sz="2400" u="sng" dirty="0">
                <a:latin typeface="Tahoma" pitchFamily="34" charset="0"/>
              </a:rPr>
              <a:t>the house of Israel</a:t>
            </a:r>
            <a:r>
              <a:rPr lang="en-GB" sz="2400" dirty="0">
                <a:latin typeface="Tahoma" pitchFamily="34" charset="0"/>
              </a:rPr>
              <a:t> after those days, says the LORD: I will put My laws in their mind and write them on their hearts; and I will be their God, and they shall be My people.</a:t>
            </a:r>
          </a:p>
          <a:p>
            <a:pPr algn="just">
              <a:lnSpc>
                <a:spcPct val="90000"/>
              </a:lnSpc>
              <a:spcBef>
                <a:spcPts val="600"/>
              </a:spcBef>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latin typeface="Tahoma" pitchFamily="34" charset="0"/>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685800" y="3048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God Kept His Covenants</a:t>
            </a:r>
          </a:p>
        </p:txBody>
      </p:sp>
      <p:sp>
        <p:nvSpPr>
          <p:cNvPr id="31746" name="Rectangle 2"/>
          <p:cNvSpPr>
            <a:spLocks noGrp="1" noChangeArrowheads="1"/>
          </p:cNvSpPr>
          <p:nvPr>
            <p:ph type="body" idx="1"/>
          </p:nvPr>
        </p:nvSpPr>
        <p:spPr>
          <a:xfrm>
            <a:off x="457200" y="1600200"/>
            <a:ext cx="8382000" cy="5275263"/>
          </a:xfrm>
          <a:ln/>
        </p:spPr>
        <p:txBody>
          <a:bodyPr/>
          <a:lstStyle/>
          <a:p>
            <a:pPr algn="just">
              <a:lnSpc>
                <a:spcPct val="90000"/>
              </a:lnSpc>
              <a:spcBef>
                <a:spcPts val="7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FF9900"/>
                </a:solidFill>
                <a:latin typeface="Tahoma" pitchFamily="34" charset="0"/>
              </a:rPr>
              <a:t>Jeremiah 33:20-22</a:t>
            </a:r>
          </a:p>
          <a:p>
            <a:pPr algn="just">
              <a:lnSpc>
                <a:spcPct val="90000"/>
              </a:lnSpc>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"Thus says the LORD: </a:t>
            </a:r>
            <a:r>
              <a:rPr lang="en-GB" sz="2800" dirty="0">
                <a:solidFill>
                  <a:srgbClr val="FFC000"/>
                </a:solidFill>
                <a:latin typeface="Tahoma" pitchFamily="34" charset="0"/>
              </a:rPr>
              <a:t>'If you can break My covenant with the day and My covenant with the night, so that there will not be day and night in their season, then My covenant may also be broken with David My servant, </a:t>
            </a:r>
            <a:r>
              <a:rPr lang="en-GB" sz="2800" dirty="0">
                <a:latin typeface="Tahoma" pitchFamily="34" charset="0"/>
              </a:rPr>
              <a:t>so that he shall not have a son to reign on his throne, and with the Levites, the priests, My ministers. As the host of heaven cannot be numbered, nor the sand of the sea measured, so will I multiply the descendants of David My servant and the Levites who minister to Me.' " </a:t>
            </a:r>
          </a:p>
          <a:p>
            <a:pPr algn="just">
              <a:lnSpc>
                <a:spcPct val="90000"/>
              </a:lnSpc>
              <a:spcBef>
                <a:spcPts val="700"/>
              </a:spcBef>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latin typeface="Tahoma" pitchFamily="34"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body"/>
          </p:nvPr>
        </p:nvSpPr>
        <p:spPr>
          <a:xfrm>
            <a:off x="304800" y="5334000"/>
            <a:ext cx="8610600" cy="1219200"/>
          </a:xfrm>
          <a:ln/>
        </p:spPr>
        <p:txBody>
          <a:bodyPr anchor="t"/>
          <a:lstStyle/>
          <a:p>
            <a:pPr marL="341313" indent="-341313" algn="l">
              <a:spcBef>
                <a:spcPts val="6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rgbClr val="FFFFFF"/>
                </a:solidFill>
                <a:latin typeface="Tahoma" pitchFamily="34" charset="0"/>
              </a:rPr>
              <a:t>2 Then He caused me to pass by them all around, and behold, there were very many in the open valley; and indeed they were very dry. </a:t>
            </a:r>
          </a:p>
        </p:txBody>
      </p:sp>
      <p:pic>
        <p:nvPicPr>
          <p:cNvPr id="5122"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0"/>
            <a:ext cx="9118600" cy="5295900"/>
          </a:xfrm>
          <a:prstGeom prst="rect">
            <a:avLst/>
          </a:prstGeom>
          <a:noFill/>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685800" y="3048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God Kept His Covenants</a:t>
            </a:r>
          </a:p>
        </p:txBody>
      </p:sp>
      <p:sp>
        <p:nvSpPr>
          <p:cNvPr id="32770" name="Rectangle 2"/>
          <p:cNvSpPr>
            <a:spLocks noGrp="1" noChangeArrowheads="1"/>
          </p:cNvSpPr>
          <p:nvPr>
            <p:ph type="body" idx="1"/>
          </p:nvPr>
        </p:nvSpPr>
        <p:spPr>
          <a:xfrm>
            <a:off x="457200" y="1600200"/>
            <a:ext cx="8382000" cy="5722938"/>
          </a:xfrm>
          <a:ln/>
        </p:spPr>
        <p:txBody>
          <a:bodyPr/>
          <a:lstStyle/>
          <a:p>
            <a:pPr algn="just">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Both the Old &amp; The New Covenants.</a:t>
            </a:r>
          </a:p>
          <a:p>
            <a:pPr algn="just">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Whatever He promises, He delivers.</a:t>
            </a:r>
          </a:p>
          <a:p>
            <a:pPr>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Whatever He started, He will complete.</a:t>
            </a:r>
          </a:p>
          <a:p>
            <a:pPr>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When He said that the dry bones will be resurrected, they will be resurrected. </a:t>
            </a:r>
            <a:endParaRPr lang="en-GB" sz="2800" dirty="0" smtClean="0">
              <a:latin typeface="Tahoma" pitchFamily="34" charset="0"/>
            </a:endParaRPr>
          </a:p>
          <a:p>
            <a:pPr>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No </a:t>
            </a:r>
            <a:r>
              <a:rPr lang="en-GB" sz="2800" dirty="0">
                <a:latin typeface="Tahoma" pitchFamily="34" charset="0"/>
              </a:rPr>
              <a:t>matter whether it would take 1 day or 1000 years or 2000 years or 3000 years and so on.</a:t>
            </a:r>
          </a:p>
          <a:p>
            <a:pPr>
              <a:spcBef>
                <a:spcPts val="700"/>
              </a:spcBef>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latin typeface="Tahoma" pitchFamily="34" charset="0"/>
              </a:rPr>
              <a:t>It will be done in His perfect timing.</a:t>
            </a:r>
          </a:p>
          <a:p>
            <a:pPr algn="just">
              <a:spcBef>
                <a:spcPts val="700"/>
              </a:spcBef>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latin typeface="Tahoma" pitchFamily="34" charset="0"/>
            </a:endParaRPr>
          </a:p>
          <a:p>
            <a:pPr algn="just">
              <a:spcBef>
                <a:spcPts val="700"/>
              </a:spcBef>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latin typeface="Tahoma" pitchFamily="34" charset="0"/>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685800" y="3048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The Dry Bones Live!</a:t>
            </a:r>
          </a:p>
        </p:txBody>
      </p:sp>
      <p:sp>
        <p:nvSpPr>
          <p:cNvPr id="33794" name="Rectangle 2"/>
          <p:cNvSpPr>
            <a:spLocks noGrp="1" noChangeArrowheads="1"/>
          </p:cNvSpPr>
          <p:nvPr>
            <p:ph type="body" idx="1"/>
          </p:nvPr>
        </p:nvSpPr>
        <p:spPr>
          <a:xfrm>
            <a:off x="457200" y="1600200"/>
            <a:ext cx="8382000" cy="4513263"/>
          </a:xfrm>
          <a:ln/>
        </p:spPr>
        <p:txBody>
          <a:bodyPr/>
          <a:lstStyle/>
          <a:p>
            <a:pPr>
              <a:lnSpc>
                <a:spcPct val="90000"/>
              </a:lnSpc>
              <a:spcBef>
                <a:spcPts val="7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FF9900"/>
                </a:solidFill>
                <a:latin typeface="Tahoma" pitchFamily="34" charset="0"/>
              </a:rPr>
              <a:t>Jeremiah 31:8-14</a:t>
            </a:r>
          </a:p>
          <a:p>
            <a:pPr marL="514350" indent="-514350">
              <a:lnSpc>
                <a:spcPct val="90000"/>
              </a:lnSpc>
              <a:spcBef>
                <a:spcPts val="700"/>
              </a:spcBef>
              <a:buSzPct val="70000"/>
              <a:buFont typeface="+mj-lt"/>
              <a:buAutoNum type="arabicPeriod" startAt="8"/>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Behold</a:t>
            </a:r>
            <a:r>
              <a:rPr lang="en-GB" sz="2800" dirty="0">
                <a:latin typeface="Tahoma" pitchFamily="34" charset="0"/>
              </a:rPr>
              <a:t>, I will bring them from the north country, and gather them from the ends of the earth, among them the blind and the lame, the woman with child and the one who labors with child, together; a great throng shall return there. </a:t>
            </a:r>
          </a:p>
          <a:p>
            <a:pPr marL="514350" indent="-514350">
              <a:lnSpc>
                <a:spcPct val="90000"/>
              </a:lnSpc>
              <a:spcBef>
                <a:spcPts val="700"/>
              </a:spcBef>
              <a:buSzPct val="70000"/>
              <a:buFont typeface="+mj-lt"/>
              <a:buAutoNum type="arabicPeriod" startAt="8"/>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They </a:t>
            </a:r>
            <a:r>
              <a:rPr lang="en-GB" sz="2800" dirty="0">
                <a:latin typeface="Tahoma" pitchFamily="34" charset="0"/>
              </a:rPr>
              <a:t>shall come with weeping, and with supplications I will lead them. I will cause them to walk by the rivers of waters, in a straight way in which they shall not stumble; for I am a Father to Israel, and Ephraim is My firstborn. </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685800" y="3048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The Dry Bones Live!</a:t>
            </a:r>
          </a:p>
        </p:txBody>
      </p:sp>
      <p:sp>
        <p:nvSpPr>
          <p:cNvPr id="34818" name="Rectangle 2"/>
          <p:cNvSpPr>
            <a:spLocks noGrp="1" noChangeArrowheads="1"/>
          </p:cNvSpPr>
          <p:nvPr>
            <p:ph type="body" idx="1"/>
          </p:nvPr>
        </p:nvSpPr>
        <p:spPr>
          <a:xfrm>
            <a:off x="457200" y="1600200"/>
            <a:ext cx="8382000" cy="4343400"/>
          </a:xfrm>
          <a:ln/>
        </p:spPr>
        <p:txBody>
          <a:bodyPr/>
          <a:lstStyle/>
          <a:p>
            <a:pPr>
              <a:spcBef>
                <a:spcPts val="7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FF9900"/>
                </a:solidFill>
                <a:latin typeface="Tahoma" pitchFamily="34" charset="0"/>
              </a:rPr>
              <a:t>Jeremiah 31:8-14</a:t>
            </a:r>
          </a:p>
          <a:p>
            <a:pPr marL="514350" indent="-514350">
              <a:spcBef>
                <a:spcPts val="700"/>
              </a:spcBef>
              <a:buSzPct val="70000"/>
              <a:buFont typeface="+mj-lt"/>
              <a:buAutoNum type="arabicPeriod" startAt="1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a:t>
            </a:r>
            <a:r>
              <a:rPr lang="en-GB" sz="2800" dirty="0">
                <a:latin typeface="Tahoma" pitchFamily="34" charset="0"/>
              </a:rPr>
              <a:t>Hear the word of the LORD, O nations, and declare it in the isles afar off, and say, </a:t>
            </a:r>
            <a:r>
              <a:rPr lang="en-GB" sz="2800" dirty="0">
                <a:solidFill>
                  <a:srgbClr val="FFFF00"/>
                </a:solidFill>
                <a:latin typeface="Tahoma" pitchFamily="34" charset="0"/>
              </a:rPr>
              <a:t>'He who scattered Israel will gather him</a:t>
            </a:r>
            <a:r>
              <a:rPr lang="en-GB" sz="2800" dirty="0">
                <a:latin typeface="Tahoma" pitchFamily="34" charset="0"/>
              </a:rPr>
              <a:t>, and keep him as a shepherd does his flock.' </a:t>
            </a:r>
          </a:p>
          <a:p>
            <a:pPr marL="514350" indent="-514350">
              <a:spcBef>
                <a:spcPts val="700"/>
              </a:spcBef>
              <a:buSzPct val="70000"/>
              <a:buFont typeface="+mj-lt"/>
              <a:buAutoNum type="arabicPeriod" startAt="1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For </a:t>
            </a:r>
            <a:r>
              <a:rPr lang="en-GB" sz="2800" dirty="0">
                <a:latin typeface="Tahoma" pitchFamily="34" charset="0"/>
              </a:rPr>
              <a:t>the LORD has redeemed Jacob, and ransomed him from the hand of one stronger than he. </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685800" y="3048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The Dry Bones Live!</a:t>
            </a:r>
          </a:p>
        </p:txBody>
      </p:sp>
      <p:sp>
        <p:nvSpPr>
          <p:cNvPr id="35842" name="Rectangle 2"/>
          <p:cNvSpPr>
            <a:spLocks noGrp="1" noChangeArrowheads="1"/>
          </p:cNvSpPr>
          <p:nvPr>
            <p:ph type="body" idx="1"/>
          </p:nvPr>
        </p:nvSpPr>
        <p:spPr>
          <a:xfrm>
            <a:off x="457200" y="1371600"/>
            <a:ext cx="8382000" cy="4513263"/>
          </a:xfrm>
          <a:ln/>
        </p:spPr>
        <p:txBody>
          <a:bodyPr/>
          <a:lstStyle/>
          <a:p>
            <a:pPr>
              <a:lnSpc>
                <a:spcPct val="90000"/>
              </a:lnSpc>
              <a:spcBef>
                <a:spcPts val="7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FF9900"/>
                </a:solidFill>
                <a:latin typeface="Tahoma" pitchFamily="34" charset="0"/>
              </a:rPr>
              <a:t>Jeremiah 31:8-14</a:t>
            </a:r>
          </a:p>
          <a:p>
            <a:pPr marL="514350" indent="-514350">
              <a:lnSpc>
                <a:spcPct val="90000"/>
              </a:lnSpc>
              <a:spcBef>
                <a:spcPts val="700"/>
              </a:spcBef>
              <a:buSzPct val="70000"/>
              <a:buFont typeface="+mj-lt"/>
              <a:buAutoNum type="arabicPeriod" startAt="1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Therefore </a:t>
            </a:r>
            <a:r>
              <a:rPr lang="en-GB" sz="2800" dirty="0">
                <a:latin typeface="Tahoma" pitchFamily="34" charset="0"/>
              </a:rPr>
              <a:t>they shall come and sing in the height of Zion, streaming to the goodness of the LORD-- for wheat and new wine and oil, for the young of the flock and the herd; their souls shall be like a well-watered garden, and </a:t>
            </a:r>
            <a:r>
              <a:rPr lang="en-GB" sz="2800" dirty="0">
                <a:solidFill>
                  <a:srgbClr val="FFFF00"/>
                </a:solidFill>
                <a:latin typeface="Tahoma" pitchFamily="34" charset="0"/>
              </a:rPr>
              <a:t>they shall sorrow no more at all. </a:t>
            </a:r>
          </a:p>
          <a:p>
            <a:pPr marL="514350" indent="-514350">
              <a:lnSpc>
                <a:spcPct val="90000"/>
              </a:lnSpc>
              <a:spcBef>
                <a:spcPts val="700"/>
              </a:spcBef>
              <a:buSzPct val="70000"/>
              <a:buFont typeface="+mj-lt"/>
              <a:buAutoNum type="arabicPeriod" startAt="1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a:t>
            </a:r>
            <a:r>
              <a:rPr lang="en-GB" sz="2800" dirty="0">
                <a:latin typeface="Tahoma" pitchFamily="34" charset="0"/>
              </a:rPr>
              <a:t>Then shall the virgin rejoice in the dance, and the young men and the old, together; for I will turn their mourning to joy, will comfort them, and make them rejoice rather than sorrow. </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685800" y="3048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The Dry Bones Live!</a:t>
            </a:r>
          </a:p>
        </p:txBody>
      </p:sp>
      <p:sp>
        <p:nvSpPr>
          <p:cNvPr id="36866" name="Rectangle 2"/>
          <p:cNvSpPr>
            <a:spLocks noGrp="1" noChangeArrowheads="1"/>
          </p:cNvSpPr>
          <p:nvPr>
            <p:ph type="body" idx="1"/>
          </p:nvPr>
        </p:nvSpPr>
        <p:spPr>
          <a:xfrm>
            <a:off x="457200" y="1371600"/>
            <a:ext cx="8382000" cy="4343400"/>
          </a:xfrm>
          <a:ln/>
        </p:spPr>
        <p:txBody>
          <a:bodyPr/>
          <a:lstStyle/>
          <a:p>
            <a:pPr>
              <a:spcBef>
                <a:spcPts val="7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FF9900"/>
                </a:solidFill>
                <a:latin typeface="Tahoma" pitchFamily="34" charset="0"/>
              </a:rPr>
              <a:t>Jeremiah 31:8-14</a:t>
            </a:r>
          </a:p>
          <a:p>
            <a:pPr marL="514350" indent="-514350">
              <a:spcBef>
                <a:spcPts val="700"/>
              </a:spcBef>
              <a:buSzPct val="70000"/>
              <a:buFont typeface="+mj-lt"/>
              <a:buAutoNum type="arabicPeriod" startAt="14"/>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I </a:t>
            </a:r>
            <a:r>
              <a:rPr lang="en-GB" sz="2800" dirty="0">
                <a:latin typeface="Tahoma" pitchFamily="34" charset="0"/>
              </a:rPr>
              <a:t>will satiate the soul of the priests with abundance, and My people shall be satisfied with My goodness, says the LORD." </a:t>
            </a:r>
          </a:p>
          <a:p>
            <a:pPr>
              <a:spcBef>
                <a:spcPts val="700"/>
              </a:spcBef>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latin typeface="Tahoma" pitchFamily="34" charset="0"/>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685800" y="3048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What next?</a:t>
            </a:r>
          </a:p>
        </p:txBody>
      </p:sp>
      <p:sp>
        <p:nvSpPr>
          <p:cNvPr id="37890" name="Rectangle 2"/>
          <p:cNvSpPr>
            <a:spLocks noGrp="1" noChangeArrowheads="1"/>
          </p:cNvSpPr>
          <p:nvPr>
            <p:ph type="body" idx="1"/>
          </p:nvPr>
        </p:nvSpPr>
        <p:spPr>
          <a:xfrm>
            <a:off x="457200" y="1371600"/>
            <a:ext cx="8382000" cy="4343400"/>
          </a:xfrm>
          <a:ln/>
        </p:spPr>
        <p:txBody>
          <a:bodyPr/>
          <a:lstStyle/>
          <a:p>
            <a:pPr>
              <a:lnSpc>
                <a:spcPct val="90000"/>
              </a:lnSpc>
              <a:spcBef>
                <a:spcPts val="7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FF9900"/>
                </a:solidFill>
                <a:latin typeface="Tahoma" pitchFamily="34" charset="0"/>
              </a:rPr>
              <a:t>Ezekiel 36:24-28</a:t>
            </a:r>
          </a:p>
          <a:p>
            <a:pPr marL="514350" indent="-514350">
              <a:lnSpc>
                <a:spcPct val="90000"/>
              </a:lnSpc>
              <a:spcBef>
                <a:spcPts val="700"/>
              </a:spcBef>
              <a:buSzPct val="70000"/>
              <a:buFont typeface="+mj-lt"/>
              <a:buAutoNum type="arabicPeriod" startAt="24"/>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For </a:t>
            </a:r>
            <a:r>
              <a:rPr lang="en-GB" sz="2800" dirty="0">
                <a:latin typeface="Tahoma" pitchFamily="34" charset="0"/>
              </a:rPr>
              <a:t>I will take you from among the nations, gather you out of all countries, and </a:t>
            </a:r>
            <a:r>
              <a:rPr lang="en-GB" sz="2800" dirty="0">
                <a:solidFill>
                  <a:srgbClr val="FFFF00"/>
                </a:solidFill>
                <a:latin typeface="Tahoma" pitchFamily="34" charset="0"/>
              </a:rPr>
              <a:t>bring you into your own land. </a:t>
            </a:r>
          </a:p>
          <a:p>
            <a:pPr marL="514350" indent="-514350">
              <a:lnSpc>
                <a:spcPct val="90000"/>
              </a:lnSpc>
              <a:spcBef>
                <a:spcPts val="700"/>
              </a:spcBef>
              <a:buSzPct val="70000"/>
              <a:buFont typeface="+mj-lt"/>
              <a:buAutoNum type="arabicPeriod" startAt="24"/>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Then </a:t>
            </a:r>
            <a:r>
              <a:rPr lang="en-GB" sz="2800" dirty="0">
                <a:solidFill>
                  <a:srgbClr val="FFFF00"/>
                </a:solidFill>
                <a:latin typeface="Tahoma" pitchFamily="34" charset="0"/>
              </a:rPr>
              <a:t>I will sprinkle clean water on you, and you shall be clean</a:t>
            </a:r>
            <a:r>
              <a:rPr lang="en-GB" sz="2800" dirty="0">
                <a:latin typeface="Tahoma" pitchFamily="34" charset="0"/>
              </a:rPr>
              <a:t>; I will cleanse you from all your filthiness and from all your idols. </a:t>
            </a:r>
          </a:p>
          <a:p>
            <a:pPr marL="514350" indent="-514350">
              <a:lnSpc>
                <a:spcPct val="90000"/>
              </a:lnSpc>
              <a:spcBef>
                <a:spcPts val="700"/>
              </a:spcBef>
              <a:buSzPct val="70000"/>
              <a:buFont typeface="+mj-lt"/>
              <a:buAutoNum type="arabicPeriod" startAt="24"/>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I </a:t>
            </a:r>
            <a:r>
              <a:rPr lang="en-GB" sz="2800" dirty="0">
                <a:latin typeface="Tahoma" pitchFamily="34" charset="0"/>
              </a:rPr>
              <a:t>will give you </a:t>
            </a:r>
            <a:r>
              <a:rPr lang="en-GB" sz="2800" dirty="0">
                <a:solidFill>
                  <a:srgbClr val="FFFF00"/>
                </a:solidFill>
                <a:latin typeface="Tahoma" pitchFamily="34" charset="0"/>
              </a:rPr>
              <a:t>a new heart</a:t>
            </a:r>
            <a:r>
              <a:rPr lang="en-GB" sz="2800" dirty="0">
                <a:latin typeface="Tahoma" pitchFamily="34" charset="0"/>
              </a:rPr>
              <a:t> and put </a:t>
            </a:r>
            <a:r>
              <a:rPr lang="en-GB" sz="2800" dirty="0">
                <a:solidFill>
                  <a:srgbClr val="FFFF00"/>
                </a:solidFill>
                <a:latin typeface="Tahoma" pitchFamily="34" charset="0"/>
              </a:rPr>
              <a:t>a new spirit</a:t>
            </a:r>
            <a:r>
              <a:rPr lang="en-GB" sz="2800" dirty="0">
                <a:latin typeface="Tahoma" pitchFamily="34" charset="0"/>
              </a:rPr>
              <a:t> within you; I will take the heart of stone out of your flesh and give you a heart of flesh. </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685800" y="3048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What next?</a:t>
            </a:r>
          </a:p>
        </p:txBody>
      </p:sp>
      <p:sp>
        <p:nvSpPr>
          <p:cNvPr id="38914" name="Rectangle 2"/>
          <p:cNvSpPr>
            <a:spLocks noGrp="1" noChangeArrowheads="1"/>
          </p:cNvSpPr>
          <p:nvPr>
            <p:ph type="body" idx="1"/>
          </p:nvPr>
        </p:nvSpPr>
        <p:spPr>
          <a:xfrm>
            <a:off x="457200" y="1371600"/>
            <a:ext cx="8382000" cy="4343400"/>
          </a:xfrm>
          <a:ln/>
        </p:spPr>
        <p:txBody>
          <a:bodyPr/>
          <a:lstStyle/>
          <a:p>
            <a:pPr>
              <a:spcBef>
                <a:spcPts val="7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FF9900"/>
                </a:solidFill>
                <a:latin typeface="Tahoma" pitchFamily="34" charset="0"/>
              </a:rPr>
              <a:t>Ezekiel 36:24-28</a:t>
            </a:r>
          </a:p>
          <a:p>
            <a:pPr marL="514350" indent="-514350">
              <a:spcBef>
                <a:spcPts val="700"/>
              </a:spcBef>
              <a:buSzPct val="70000"/>
              <a:buFont typeface="+mj-lt"/>
              <a:buAutoNum type="arabicPeriod" startAt="27"/>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I </a:t>
            </a:r>
            <a:r>
              <a:rPr lang="en-GB" sz="2800" dirty="0">
                <a:latin typeface="Tahoma" pitchFamily="34" charset="0"/>
              </a:rPr>
              <a:t>will put </a:t>
            </a:r>
            <a:r>
              <a:rPr lang="en-GB" sz="2800" dirty="0">
                <a:solidFill>
                  <a:srgbClr val="FFFF00"/>
                </a:solidFill>
                <a:latin typeface="Tahoma" pitchFamily="34" charset="0"/>
              </a:rPr>
              <a:t>My Spirit within you</a:t>
            </a:r>
            <a:r>
              <a:rPr lang="en-GB" sz="2800" dirty="0">
                <a:latin typeface="Tahoma" pitchFamily="34" charset="0"/>
              </a:rPr>
              <a:t> and cause you to walk in My statutes, and you will keep My judgments and do them. </a:t>
            </a:r>
          </a:p>
          <a:p>
            <a:pPr marL="514350" indent="-514350">
              <a:spcBef>
                <a:spcPts val="700"/>
              </a:spcBef>
              <a:buSzPct val="70000"/>
              <a:buFont typeface="+mj-lt"/>
              <a:buAutoNum type="arabicPeriod" startAt="27"/>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Then </a:t>
            </a:r>
            <a:r>
              <a:rPr lang="en-GB" sz="2800" dirty="0">
                <a:latin typeface="Tahoma" pitchFamily="34" charset="0"/>
              </a:rPr>
              <a:t>you shall dwell in the land that I gave to your fathers; </a:t>
            </a:r>
            <a:r>
              <a:rPr lang="en-GB" sz="2800" dirty="0">
                <a:solidFill>
                  <a:srgbClr val="FFFF00"/>
                </a:solidFill>
                <a:latin typeface="Tahoma" pitchFamily="34" charset="0"/>
              </a:rPr>
              <a:t>you shall be My people, and I will be your God.</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685800" y="3048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What next?</a:t>
            </a:r>
          </a:p>
        </p:txBody>
      </p:sp>
      <p:sp>
        <p:nvSpPr>
          <p:cNvPr id="39938" name="Rectangle 2"/>
          <p:cNvSpPr>
            <a:spLocks noGrp="1" noChangeArrowheads="1"/>
          </p:cNvSpPr>
          <p:nvPr>
            <p:ph type="body" idx="1"/>
          </p:nvPr>
        </p:nvSpPr>
        <p:spPr>
          <a:xfrm>
            <a:off x="457200" y="1371600"/>
            <a:ext cx="8382000" cy="5057775"/>
          </a:xfrm>
          <a:ln/>
        </p:spPr>
        <p:txBody>
          <a:bodyPr/>
          <a:lstStyle/>
          <a:p>
            <a:pPr>
              <a:lnSpc>
                <a:spcPct val="90000"/>
              </a:lnSpc>
              <a:spcBef>
                <a:spcPts val="7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rgbClr val="FF9900"/>
                </a:solidFill>
                <a:latin typeface="Tahoma" pitchFamily="34" charset="0"/>
              </a:rPr>
              <a:t>Romans 11:25-27</a:t>
            </a:r>
          </a:p>
          <a:p>
            <a:pPr marL="514350" indent="-514350">
              <a:lnSpc>
                <a:spcPct val="90000"/>
              </a:lnSpc>
              <a:spcBef>
                <a:spcPts val="700"/>
              </a:spcBef>
              <a:buSzPct val="70000"/>
              <a:buFont typeface="+mj-lt"/>
              <a:buAutoNum type="arabicPeriod" startAt="25"/>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For </a:t>
            </a:r>
            <a:r>
              <a:rPr lang="en-GB" sz="2800" dirty="0">
                <a:latin typeface="Tahoma" pitchFamily="34" charset="0"/>
              </a:rPr>
              <a:t>I do not desire, brethren, that you should be ignorant of this mystery, lest you should be wise in your own opinion, </a:t>
            </a:r>
            <a:r>
              <a:rPr lang="en-GB" sz="2800" dirty="0">
                <a:solidFill>
                  <a:srgbClr val="FFFF00"/>
                </a:solidFill>
                <a:latin typeface="Tahoma" pitchFamily="34" charset="0"/>
              </a:rPr>
              <a:t>that blindness in part has happened to Israel until the fullness of the Gentiles has come in. </a:t>
            </a:r>
          </a:p>
          <a:p>
            <a:pPr marL="514350" indent="-514350">
              <a:lnSpc>
                <a:spcPct val="90000"/>
              </a:lnSpc>
              <a:spcBef>
                <a:spcPts val="700"/>
              </a:spcBef>
              <a:buSzPct val="70000"/>
              <a:buFont typeface="+mj-lt"/>
              <a:buAutoNum type="arabicPeriod" startAt="25"/>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And </a:t>
            </a:r>
            <a:r>
              <a:rPr lang="en-GB" sz="2800" dirty="0">
                <a:latin typeface="Tahoma" pitchFamily="34" charset="0"/>
              </a:rPr>
              <a:t>so </a:t>
            </a:r>
            <a:r>
              <a:rPr lang="en-GB" sz="2800" dirty="0">
                <a:solidFill>
                  <a:srgbClr val="FFFF00"/>
                </a:solidFill>
                <a:latin typeface="Tahoma" pitchFamily="34" charset="0"/>
              </a:rPr>
              <a:t>all Israel will be saved</a:t>
            </a:r>
            <a:r>
              <a:rPr lang="en-GB" sz="2800" dirty="0">
                <a:latin typeface="Tahoma" pitchFamily="34" charset="0"/>
              </a:rPr>
              <a:t>, as it is written: </a:t>
            </a:r>
            <a:r>
              <a:rPr lang="en-GB" sz="2800" dirty="0" smtClean="0">
                <a:latin typeface="Tahoma" pitchFamily="34" charset="0"/>
              </a:rPr>
              <a:t/>
            </a:r>
            <a:br>
              <a:rPr lang="en-GB" sz="2800" dirty="0" smtClean="0">
                <a:latin typeface="Tahoma" pitchFamily="34" charset="0"/>
              </a:rPr>
            </a:br>
            <a:r>
              <a:rPr lang="en-GB" sz="2800" dirty="0" smtClean="0">
                <a:latin typeface="Tahoma" pitchFamily="34" charset="0"/>
              </a:rPr>
              <a:t>"</a:t>
            </a:r>
            <a:r>
              <a:rPr lang="en-GB" sz="2800" dirty="0">
                <a:latin typeface="Tahoma" pitchFamily="34" charset="0"/>
              </a:rPr>
              <a:t>The Deliverer will come out of Zion, and He will turn away ungodliness from Jacob;  </a:t>
            </a:r>
          </a:p>
          <a:p>
            <a:pPr marL="514350" indent="-514350">
              <a:lnSpc>
                <a:spcPct val="90000"/>
              </a:lnSpc>
              <a:spcBef>
                <a:spcPts val="700"/>
              </a:spcBef>
              <a:buSzPct val="70000"/>
              <a:buFont typeface="+mj-lt"/>
              <a:buAutoNum type="arabicPeriod" startAt="25"/>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For </a:t>
            </a:r>
            <a:r>
              <a:rPr lang="en-GB" sz="2800" dirty="0">
                <a:solidFill>
                  <a:srgbClr val="FFFF00"/>
                </a:solidFill>
                <a:latin typeface="Tahoma" pitchFamily="34" charset="0"/>
              </a:rPr>
              <a:t>this is My covenant</a:t>
            </a:r>
            <a:r>
              <a:rPr lang="en-GB" sz="2800" dirty="0">
                <a:latin typeface="Tahoma" pitchFamily="34" charset="0"/>
              </a:rPr>
              <a:t> with them, when I take away their sins."</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685800" y="3048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God Is Longsuffering</a:t>
            </a:r>
          </a:p>
        </p:txBody>
      </p:sp>
      <p:sp>
        <p:nvSpPr>
          <p:cNvPr id="40962" name="Rectangle 2"/>
          <p:cNvSpPr>
            <a:spLocks noGrp="1" noChangeArrowheads="1"/>
          </p:cNvSpPr>
          <p:nvPr>
            <p:ph type="body" idx="1"/>
          </p:nvPr>
        </p:nvSpPr>
        <p:spPr>
          <a:xfrm>
            <a:off x="457200" y="1371600"/>
            <a:ext cx="8382000" cy="4689475"/>
          </a:xfrm>
          <a:ln/>
        </p:spPr>
        <p:txBody>
          <a:bodyPr/>
          <a:lstStyle/>
          <a:p>
            <a:pPr>
              <a:lnSpc>
                <a:spcPct val="90000"/>
              </a:lnSpc>
              <a:spcBef>
                <a:spcPts val="7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FF9900"/>
                </a:solidFill>
                <a:latin typeface="Tahoma" pitchFamily="34" charset="0"/>
              </a:rPr>
              <a:t>2 Peter 3:8-9</a:t>
            </a:r>
          </a:p>
          <a:p>
            <a:pPr marL="514350" indent="-514350">
              <a:lnSpc>
                <a:spcPct val="90000"/>
              </a:lnSpc>
              <a:spcBef>
                <a:spcPts val="700"/>
              </a:spcBef>
              <a:buClr>
                <a:srgbClr val="FFFF00"/>
              </a:buClr>
              <a:buSzPct val="70000"/>
              <a:buFont typeface="+mj-lt"/>
              <a:buAutoNum type="arabicPeriod" startAt="8"/>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But</a:t>
            </a:r>
            <a:r>
              <a:rPr lang="en-GB" sz="2800" dirty="0">
                <a:latin typeface="Tahoma" pitchFamily="34" charset="0"/>
              </a:rPr>
              <a:t>, beloved, do not forget this one thing, that with the Lord one day is as a thousand years, and a thousand years as one day. </a:t>
            </a:r>
          </a:p>
          <a:p>
            <a:pPr marL="514350" indent="-514350">
              <a:lnSpc>
                <a:spcPct val="90000"/>
              </a:lnSpc>
              <a:spcBef>
                <a:spcPts val="700"/>
              </a:spcBef>
              <a:buSzPct val="70000"/>
              <a:buFont typeface="+mj-lt"/>
              <a:buAutoNum type="arabicPeriod" startAt="8"/>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The </a:t>
            </a:r>
            <a:r>
              <a:rPr lang="en-GB" sz="2800" dirty="0">
                <a:latin typeface="Tahoma" pitchFamily="34" charset="0"/>
              </a:rPr>
              <a:t>Lord is not slack concerning His promise, as some count slackness, but is longsuffering toward us, not willing that any should perish but that all should come to repentance.</a:t>
            </a:r>
            <a:r>
              <a:rPr lang="en-GB" sz="2800" dirty="0">
                <a:solidFill>
                  <a:srgbClr val="FFFFCC"/>
                </a:solidFill>
                <a:latin typeface="Tahoma" pitchFamily="34" charset="0"/>
              </a:rPr>
              <a:t> </a:t>
            </a:r>
          </a:p>
          <a:p>
            <a:pPr>
              <a:lnSpc>
                <a:spcPct val="90000"/>
              </a:lnSpc>
              <a:spcBef>
                <a:spcPts val="700"/>
              </a:spcBef>
              <a:buClr>
                <a:srgbClr val="FFFF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FF00"/>
                </a:solidFill>
                <a:latin typeface="Tahoma" pitchFamily="34" charset="0"/>
              </a:rPr>
              <a:t>This promise is for both the Jews and the Gentiles.</a:t>
            </a:r>
          </a:p>
          <a:p>
            <a:pPr>
              <a:lnSpc>
                <a:spcPct val="90000"/>
              </a:lnSpc>
              <a:spcBef>
                <a:spcPts val="700"/>
              </a:spcBef>
              <a:buClr>
                <a:srgbClr val="FFFF00"/>
              </a:buClr>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FF00"/>
                </a:solidFill>
                <a:latin typeface="Tahoma" pitchFamily="34" charset="0"/>
              </a:rPr>
              <a:t>If the Jews have hope, we too have hope.</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685800" y="3048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In Just One Day</a:t>
            </a:r>
          </a:p>
        </p:txBody>
      </p:sp>
      <p:sp>
        <p:nvSpPr>
          <p:cNvPr id="41986" name="Rectangle 2"/>
          <p:cNvSpPr>
            <a:spLocks noGrp="1" noChangeArrowheads="1"/>
          </p:cNvSpPr>
          <p:nvPr>
            <p:ph type="body" idx="1"/>
          </p:nvPr>
        </p:nvSpPr>
        <p:spPr>
          <a:xfrm>
            <a:off x="457200" y="1371600"/>
            <a:ext cx="8382000" cy="4689475"/>
          </a:xfrm>
          <a:ln/>
        </p:spPr>
        <p:txBody>
          <a:bodyPr/>
          <a:lstStyle/>
          <a:p>
            <a:pPr>
              <a:lnSpc>
                <a:spcPct val="90000"/>
              </a:lnSpc>
              <a:spcBef>
                <a:spcPts val="7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FF9900"/>
                </a:solidFill>
                <a:latin typeface="Tahoma" pitchFamily="34" charset="0"/>
              </a:rPr>
              <a:t>Isaiah 66:7-9</a:t>
            </a:r>
          </a:p>
          <a:p>
            <a:pPr marL="514350" indent="-514350">
              <a:lnSpc>
                <a:spcPct val="90000"/>
              </a:lnSpc>
              <a:spcBef>
                <a:spcPts val="700"/>
              </a:spcBef>
              <a:buSzPct val="70000"/>
              <a:buFont typeface="+mj-lt"/>
              <a:buAutoNum type="arabicPeriod" startAt="7"/>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a:t>
            </a:r>
            <a:r>
              <a:rPr lang="en-GB" sz="2800" dirty="0">
                <a:latin typeface="Tahoma" pitchFamily="34" charset="0"/>
              </a:rPr>
              <a:t>Before she was in labor, she gave birth</a:t>
            </a:r>
            <a:r>
              <a:rPr lang="en-GB" sz="2800" dirty="0" smtClean="0">
                <a:latin typeface="Tahoma" pitchFamily="34" charset="0"/>
              </a:rPr>
              <a:t>;</a:t>
            </a:r>
            <a:br>
              <a:rPr lang="en-GB" sz="2800" dirty="0" smtClean="0">
                <a:latin typeface="Tahoma" pitchFamily="34" charset="0"/>
              </a:rPr>
            </a:br>
            <a:r>
              <a:rPr lang="en-GB" sz="2800" dirty="0" smtClean="0">
                <a:latin typeface="Tahoma" pitchFamily="34" charset="0"/>
              </a:rPr>
              <a:t>Before </a:t>
            </a:r>
            <a:r>
              <a:rPr lang="en-GB" sz="2800" dirty="0">
                <a:latin typeface="Tahoma" pitchFamily="34" charset="0"/>
              </a:rPr>
              <a:t>her pain came, she delivered a male child. </a:t>
            </a:r>
          </a:p>
          <a:p>
            <a:pPr marL="514350" indent="-514350">
              <a:lnSpc>
                <a:spcPct val="90000"/>
              </a:lnSpc>
              <a:spcBef>
                <a:spcPts val="700"/>
              </a:spcBef>
              <a:buSzPct val="70000"/>
              <a:buFont typeface="+mj-lt"/>
              <a:buAutoNum type="arabicPeriod" startAt="7"/>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Who </a:t>
            </a:r>
            <a:r>
              <a:rPr lang="en-GB" sz="2800" dirty="0">
                <a:latin typeface="Tahoma" pitchFamily="34" charset="0"/>
              </a:rPr>
              <a:t>has heard such a thing? Who has seen such things? Shall the earth be made to give birth </a:t>
            </a:r>
            <a:r>
              <a:rPr lang="en-GB" sz="2800" dirty="0">
                <a:solidFill>
                  <a:srgbClr val="FFFF00"/>
                </a:solidFill>
                <a:latin typeface="Tahoma" pitchFamily="34" charset="0"/>
              </a:rPr>
              <a:t>in one day</a:t>
            </a:r>
            <a:r>
              <a:rPr lang="en-GB" sz="2800" dirty="0">
                <a:latin typeface="Tahoma" pitchFamily="34" charset="0"/>
              </a:rPr>
              <a:t>? Or shall a nation </a:t>
            </a:r>
            <a:r>
              <a:rPr lang="en-GB" sz="2800" dirty="0">
                <a:solidFill>
                  <a:srgbClr val="FFFF00"/>
                </a:solidFill>
                <a:latin typeface="Tahoma" pitchFamily="34" charset="0"/>
              </a:rPr>
              <a:t>be born at once</a:t>
            </a:r>
            <a:r>
              <a:rPr lang="en-GB" sz="2800" dirty="0">
                <a:latin typeface="Tahoma" pitchFamily="34" charset="0"/>
              </a:rPr>
              <a:t>? For as soon as Zion was in labor, she gave birth to her children. </a:t>
            </a:r>
          </a:p>
          <a:p>
            <a:pPr marL="514350" indent="-514350">
              <a:lnSpc>
                <a:spcPct val="90000"/>
              </a:lnSpc>
              <a:spcBef>
                <a:spcPts val="700"/>
              </a:spcBef>
              <a:buSzPct val="70000"/>
              <a:buFont typeface="+mj-lt"/>
              <a:buAutoNum type="arabicPeriod" startAt="7"/>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FFFF00"/>
                </a:solidFill>
                <a:latin typeface="Tahoma" pitchFamily="34" charset="0"/>
              </a:rPr>
              <a:t>Shall </a:t>
            </a:r>
            <a:r>
              <a:rPr lang="en-GB" sz="2800" dirty="0">
                <a:solidFill>
                  <a:srgbClr val="FFFF00"/>
                </a:solidFill>
                <a:latin typeface="Tahoma" pitchFamily="34" charset="0"/>
              </a:rPr>
              <a:t>I bring to the time of birth, and not cause delivery?"</a:t>
            </a:r>
            <a:r>
              <a:rPr lang="en-GB" sz="2800" dirty="0">
                <a:latin typeface="Tahoma" pitchFamily="34" charset="0"/>
              </a:rPr>
              <a:t> says the LORD. "Shall I who cause delivery shut up the womb?" says your God. </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body"/>
          </p:nvPr>
        </p:nvSpPr>
        <p:spPr>
          <a:xfrm>
            <a:off x="304800" y="5334000"/>
            <a:ext cx="8610600" cy="1219200"/>
          </a:xfrm>
          <a:ln/>
        </p:spPr>
        <p:txBody>
          <a:bodyPr anchor="t"/>
          <a:lstStyle/>
          <a:p>
            <a:pPr marL="341313" indent="-341313" algn="l">
              <a:spcBef>
                <a:spcPts val="6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rgbClr val="FFFFFF"/>
                </a:solidFill>
                <a:latin typeface="Tahoma" pitchFamily="34" charset="0"/>
              </a:rPr>
              <a:t>3 And He said to me, "Son of man, can these bones live?" So I answered, "O Lord GOD, You know." </a:t>
            </a:r>
          </a:p>
        </p:txBody>
      </p:sp>
      <p:pic>
        <p:nvPicPr>
          <p:cNvPr id="6146"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0"/>
            <a:ext cx="9118600" cy="5295900"/>
          </a:xfrm>
          <a:prstGeom prst="rect">
            <a:avLst/>
          </a:prstGeom>
          <a:noFill/>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685800" y="3048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Do we believe?</a:t>
            </a:r>
          </a:p>
        </p:txBody>
      </p:sp>
      <p:sp>
        <p:nvSpPr>
          <p:cNvPr id="43010" name="Rectangle 2"/>
          <p:cNvSpPr>
            <a:spLocks noGrp="1" noChangeArrowheads="1"/>
          </p:cNvSpPr>
          <p:nvPr>
            <p:ph type="body" idx="1"/>
          </p:nvPr>
        </p:nvSpPr>
        <p:spPr>
          <a:xfrm>
            <a:off x="457200" y="1371600"/>
            <a:ext cx="8382000" cy="5070475"/>
          </a:xfrm>
          <a:ln/>
        </p:spPr>
        <p:txBody>
          <a:bodyPr/>
          <a:lstStyle/>
          <a:p>
            <a:pPr>
              <a:lnSpc>
                <a:spcPct val="90000"/>
              </a:lnSpc>
              <a:spcBef>
                <a:spcPts val="7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FF9900"/>
                </a:solidFill>
                <a:latin typeface="Tahoma" pitchFamily="34" charset="0"/>
              </a:rPr>
              <a:t>1 Corinthians 15:12-23</a:t>
            </a:r>
          </a:p>
          <a:p>
            <a:pPr marL="514350" indent="-514350">
              <a:lnSpc>
                <a:spcPct val="90000"/>
              </a:lnSpc>
              <a:spcBef>
                <a:spcPts val="700"/>
              </a:spcBef>
              <a:buSzPct val="70000"/>
              <a:buFont typeface="+mj-lt"/>
              <a:buAutoNum type="arabicPeriod" startAt="1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Now </a:t>
            </a:r>
            <a:r>
              <a:rPr lang="en-GB" sz="2800" dirty="0">
                <a:latin typeface="Tahoma" pitchFamily="34" charset="0"/>
              </a:rPr>
              <a:t>if Christ is preached that He has been raised from the dead, how do some among you say that there is no resurrection of the dead? </a:t>
            </a:r>
          </a:p>
          <a:p>
            <a:pPr marL="514350" indent="-514350">
              <a:lnSpc>
                <a:spcPct val="90000"/>
              </a:lnSpc>
              <a:spcBef>
                <a:spcPts val="700"/>
              </a:spcBef>
              <a:buSzPct val="70000"/>
              <a:buFont typeface="+mj-lt"/>
              <a:buAutoNum type="arabicPeriod" startAt="1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FFFF00"/>
                </a:solidFill>
                <a:latin typeface="Tahoma" pitchFamily="34" charset="0"/>
              </a:rPr>
              <a:t>But </a:t>
            </a:r>
            <a:r>
              <a:rPr lang="en-GB" sz="2800" dirty="0">
                <a:solidFill>
                  <a:srgbClr val="FFFF00"/>
                </a:solidFill>
                <a:latin typeface="Tahoma" pitchFamily="34" charset="0"/>
              </a:rPr>
              <a:t>if there is no resurrection of the dead, then Christ is not risen.</a:t>
            </a:r>
            <a:r>
              <a:rPr lang="en-GB" sz="2800" dirty="0">
                <a:latin typeface="Tahoma" pitchFamily="34" charset="0"/>
              </a:rPr>
              <a:t> </a:t>
            </a:r>
          </a:p>
          <a:p>
            <a:pPr marL="514350" indent="-514350">
              <a:lnSpc>
                <a:spcPct val="90000"/>
              </a:lnSpc>
              <a:spcBef>
                <a:spcPts val="700"/>
              </a:spcBef>
              <a:buSzPct val="70000"/>
              <a:buFont typeface="+mj-lt"/>
              <a:buAutoNum type="arabicPeriod" startAt="1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And </a:t>
            </a:r>
            <a:r>
              <a:rPr lang="en-GB" sz="2800" dirty="0">
                <a:latin typeface="Tahoma" pitchFamily="34" charset="0"/>
              </a:rPr>
              <a:t>if Christ is not risen, then our preaching is empty and your faith is also empty. </a:t>
            </a:r>
          </a:p>
          <a:p>
            <a:pPr marL="514350" indent="-514350">
              <a:lnSpc>
                <a:spcPct val="90000"/>
              </a:lnSpc>
              <a:spcBef>
                <a:spcPts val="700"/>
              </a:spcBef>
              <a:buSzPct val="70000"/>
              <a:buFont typeface="+mj-lt"/>
              <a:buAutoNum type="arabicPeriod" startAt="1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Yes</a:t>
            </a:r>
            <a:r>
              <a:rPr lang="en-GB" sz="2800" dirty="0">
                <a:latin typeface="Tahoma" pitchFamily="34" charset="0"/>
              </a:rPr>
              <a:t>, and we are found false witnesses of God, because we have testified of God that He raised up Christ, whom He did not raise up--if in fact the dead do not rise. </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685800" y="3048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Do we believe?</a:t>
            </a:r>
          </a:p>
        </p:txBody>
      </p:sp>
      <p:sp>
        <p:nvSpPr>
          <p:cNvPr id="44034" name="Rectangle 2"/>
          <p:cNvSpPr>
            <a:spLocks noGrp="1" noChangeArrowheads="1"/>
          </p:cNvSpPr>
          <p:nvPr>
            <p:ph type="body" idx="1"/>
          </p:nvPr>
        </p:nvSpPr>
        <p:spPr>
          <a:xfrm>
            <a:off x="457200" y="1371600"/>
            <a:ext cx="8382000" cy="5157788"/>
          </a:xfrm>
          <a:ln/>
        </p:spPr>
        <p:txBody>
          <a:bodyPr/>
          <a:lstStyle/>
          <a:p>
            <a:pPr eaLnBrk="0" hangingPunct="0">
              <a:spcBef>
                <a:spcPct val="0"/>
              </a:spcBef>
              <a:buClr>
                <a:srgbClr val="FF9900"/>
              </a:buClr>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FF9900"/>
                </a:solidFill>
                <a:latin typeface="Tahoma" pitchFamily="34" charset="0"/>
              </a:rPr>
              <a:t>1 Corinthians 15:12-23</a:t>
            </a:r>
            <a:r>
              <a:rPr lang="en-GB" sz="2800" b="1" dirty="0">
                <a:latin typeface="Tahoma" pitchFamily="34" charset="0"/>
              </a:rPr>
              <a:t> </a:t>
            </a:r>
          </a:p>
          <a:p>
            <a:pPr marL="514350" indent="-514350" eaLnBrk="0" hangingPunct="0">
              <a:spcBef>
                <a:spcPct val="0"/>
              </a:spcBef>
              <a:buSzPct val="70000"/>
              <a:buFont typeface="+mj-lt"/>
              <a:buAutoNum type="arabicPeriod" startAt="16"/>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For </a:t>
            </a:r>
            <a:r>
              <a:rPr lang="en-GB" sz="2800" dirty="0">
                <a:latin typeface="Tahoma" pitchFamily="34" charset="0"/>
              </a:rPr>
              <a:t>if the dead do not rise, then Christ is not risen. </a:t>
            </a:r>
          </a:p>
          <a:p>
            <a:pPr marL="514350" indent="-514350">
              <a:lnSpc>
                <a:spcPct val="90000"/>
              </a:lnSpc>
              <a:spcBef>
                <a:spcPts val="700"/>
              </a:spcBef>
              <a:buSzPct val="70000"/>
              <a:buFont typeface="+mj-lt"/>
              <a:buAutoNum type="arabicPeriod" startAt="16"/>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And </a:t>
            </a:r>
            <a:r>
              <a:rPr lang="en-GB" sz="2800" dirty="0">
                <a:latin typeface="Tahoma" pitchFamily="34" charset="0"/>
              </a:rPr>
              <a:t>if Christ is not risen, your faith is futile; you are still in your sins! </a:t>
            </a:r>
          </a:p>
          <a:p>
            <a:pPr marL="514350" indent="-514350">
              <a:lnSpc>
                <a:spcPct val="90000"/>
              </a:lnSpc>
              <a:spcBef>
                <a:spcPts val="700"/>
              </a:spcBef>
              <a:buSzPct val="70000"/>
              <a:buFont typeface="+mj-lt"/>
              <a:buAutoNum type="arabicPeriod" startAt="16"/>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FFFF00"/>
                </a:solidFill>
                <a:latin typeface="Tahoma" pitchFamily="34" charset="0"/>
              </a:rPr>
              <a:t>Then </a:t>
            </a:r>
            <a:r>
              <a:rPr lang="en-GB" sz="2800" dirty="0">
                <a:solidFill>
                  <a:srgbClr val="FFFF00"/>
                </a:solidFill>
                <a:latin typeface="Tahoma" pitchFamily="34" charset="0"/>
              </a:rPr>
              <a:t>also those who have fallen asleep in Christ have perished. </a:t>
            </a:r>
          </a:p>
          <a:p>
            <a:pPr marL="514350" indent="-514350">
              <a:lnSpc>
                <a:spcPct val="90000"/>
              </a:lnSpc>
              <a:spcBef>
                <a:spcPts val="700"/>
              </a:spcBef>
              <a:buSzPct val="70000"/>
              <a:buFont typeface="+mj-lt"/>
              <a:buAutoNum type="arabicPeriod" startAt="16"/>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If </a:t>
            </a:r>
            <a:r>
              <a:rPr lang="en-GB" sz="2800" dirty="0">
                <a:latin typeface="Tahoma" pitchFamily="34" charset="0"/>
              </a:rPr>
              <a:t>in this life only we have hope in Christ, we are of all men the most pitiable. </a:t>
            </a:r>
          </a:p>
          <a:p>
            <a:pPr marL="514350" indent="-514350">
              <a:lnSpc>
                <a:spcPct val="90000"/>
              </a:lnSpc>
              <a:spcBef>
                <a:spcPts val="700"/>
              </a:spcBef>
              <a:buSzPct val="70000"/>
              <a:buFont typeface="+mj-lt"/>
              <a:buAutoNum type="arabicPeriod" startAt="16"/>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But </a:t>
            </a:r>
            <a:r>
              <a:rPr lang="en-GB" sz="2800" dirty="0">
                <a:latin typeface="Tahoma" pitchFamily="34" charset="0"/>
              </a:rPr>
              <a:t>now Christ is risen from the dead, and has become the firstfruits of those who have fallen asleep. </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685800" y="304800"/>
            <a:ext cx="7772400" cy="1143000"/>
          </a:xfrm>
          <a:ln/>
        </p:spPr>
        <p:txBody>
          <a:bodyPr/>
          <a:lstStyle/>
          <a:p>
            <a:pPr>
              <a:buClr>
                <a:srgbClr val="FF6500"/>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6500"/>
                </a:solidFill>
                <a:latin typeface="Tahoma" pitchFamily="34" charset="0"/>
                <a:cs typeface="Arial" charset="0"/>
              </a:rPr>
              <a:t>Do we believe?</a:t>
            </a:r>
          </a:p>
        </p:txBody>
      </p:sp>
      <p:sp>
        <p:nvSpPr>
          <p:cNvPr id="45058" name="Rectangle 2"/>
          <p:cNvSpPr>
            <a:spLocks noGrp="1" noChangeArrowheads="1"/>
          </p:cNvSpPr>
          <p:nvPr>
            <p:ph type="body" idx="1"/>
          </p:nvPr>
        </p:nvSpPr>
        <p:spPr>
          <a:xfrm>
            <a:off x="457200" y="1371600"/>
            <a:ext cx="8382000" cy="4343400"/>
          </a:xfrm>
          <a:ln/>
        </p:spPr>
        <p:txBody>
          <a:bodyPr/>
          <a:lstStyle/>
          <a:p>
            <a:pPr>
              <a:spcBef>
                <a:spcPts val="700"/>
              </a:spcBef>
              <a:buClr>
                <a:srgbClr val="FF99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solidFill>
                  <a:srgbClr val="FF9900"/>
                </a:solidFill>
                <a:latin typeface="Tahoma" pitchFamily="34" charset="0"/>
              </a:rPr>
              <a:t>1 Corinthians 15:12-23 </a:t>
            </a:r>
          </a:p>
          <a:p>
            <a:pPr marL="514350" indent="-514350">
              <a:spcBef>
                <a:spcPts val="700"/>
              </a:spcBef>
              <a:buSzPct val="70000"/>
              <a:buFont typeface="+mj-lt"/>
              <a:buAutoNum type="arabicPeriod" startAt="2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For </a:t>
            </a:r>
            <a:r>
              <a:rPr lang="en-GB" sz="2800" dirty="0">
                <a:latin typeface="Tahoma" pitchFamily="34" charset="0"/>
              </a:rPr>
              <a:t>since by man came death, by Man also came the resurrection of the dead. </a:t>
            </a:r>
          </a:p>
          <a:p>
            <a:pPr marL="514350" indent="-514350">
              <a:spcBef>
                <a:spcPts val="700"/>
              </a:spcBef>
              <a:buSzPct val="70000"/>
              <a:buFont typeface="+mj-lt"/>
              <a:buAutoNum type="arabicPeriod" startAt="2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For </a:t>
            </a:r>
            <a:r>
              <a:rPr lang="en-GB" sz="2800" dirty="0">
                <a:latin typeface="Tahoma" pitchFamily="34" charset="0"/>
              </a:rPr>
              <a:t>as </a:t>
            </a:r>
            <a:r>
              <a:rPr lang="en-GB" sz="2800" dirty="0">
                <a:solidFill>
                  <a:srgbClr val="FFFF00"/>
                </a:solidFill>
                <a:latin typeface="Tahoma" pitchFamily="34" charset="0"/>
              </a:rPr>
              <a:t>in Adam all die</a:t>
            </a:r>
            <a:r>
              <a:rPr lang="en-GB" sz="2800" dirty="0">
                <a:latin typeface="Tahoma" pitchFamily="34" charset="0"/>
              </a:rPr>
              <a:t>, even so </a:t>
            </a:r>
            <a:r>
              <a:rPr lang="en-GB" sz="2800" dirty="0">
                <a:solidFill>
                  <a:srgbClr val="FFFF00"/>
                </a:solidFill>
                <a:latin typeface="Tahoma" pitchFamily="34" charset="0"/>
              </a:rPr>
              <a:t>in Christ all shall be made alive. (Note: ALL)</a:t>
            </a:r>
          </a:p>
          <a:p>
            <a:pPr marL="514350" indent="-514350">
              <a:spcBef>
                <a:spcPts val="700"/>
              </a:spcBef>
              <a:buSzPct val="70000"/>
              <a:buFont typeface="+mj-lt"/>
              <a:buAutoNum type="arabicPeriod" startAt="2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ahoma" pitchFamily="34" charset="0"/>
              </a:rPr>
              <a:t>But </a:t>
            </a:r>
            <a:r>
              <a:rPr lang="en-GB" sz="2800" dirty="0">
                <a:latin typeface="Tahoma" pitchFamily="34" charset="0"/>
              </a:rPr>
              <a:t>each one in his own order: Christ the firstfruits, afterward those who are Christ's at His coming. </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DEBD">
            <a:alpha val="60000"/>
          </a:srgbClr>
        </a:solidFill>
        <a:effectLst/>
      </p:bgPr>
    </p:bg>
    <p:spTree>
      <p:nvGrpSpPr>
        <p:cNvPr id="1" name=""/>
        <p:cNvGrpSpPr/>
        <p:nvPr/>
      </p:nvGrpSpPr>
      <p:grpSpPr>
        <a:xfrm>
          <a:off x="0" y="0"/>
          <a:ext cx="0" cy="0"/>
          <a:chOff x="0" y="0"/>
          <a:chExt cx="0" cy="0"/>
        </a:xfrm>
      </p:grpSpPr>
      <p:pic>
        <p:nvPicPr>
          <p:cNvPr id="16386" name="Picture 2" descr="http://www.thejoshlink.com/Lifechart.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85800" y="457200"/>
            <a:ext cx="7924800" cy="5775106"/>
          </a:xfrm>
          <a:prstGeom prst="rect">
            <a:avLst/>
          </a:prstGeom>
          <a:noFill/>
        </p:spPr>
      </p:pic>
      <p:sp>
        <p:nvSpPr>
          <p:cNvPr id="46082" name="Text Box 2"/>
          <p:cNvSpPr txBox="1">
            <a:spLocks noChangeArrowheads="1"/>
          </p:cNvSpPr>
          <p:nvPr/>
        </p:nvSpPr>
        <p:spPr bwMode="auto">
          <a:xfrm>
            <a:off x="838200" y="5181600"/>
            <a:ext cx="6019800" cy="525401"/>
          </a:xfrm>
          <a:prstGeom prst="rect">
            <a:avLst/>
          </a:prstGeom>
          <a:noFill/>
          <a:ln w="9525">
            <a:noFill/>
            <a:miter lim="800000"/>
            <a:headEnd/>
            <a:tailEnd/>
          </a:ln>
        </p:spPr>
        <p:txBody>
          <a:bodyPr lIns="90000" tIns="46800" rIns="90000" bIns="46800">
            <a:spAutoFit/>
          </a:bodyPr>
          <a:lstStyle/>
          <a:p>
            <a:pPr eaLnBrk="1" hangingPunct="1">
              <a:spcBef>
                <a:spcPts val="1500"/>
              </a:spcBef>
              <a:buClr>
                <a:srgbClr val="FFFFFF"/>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rgbClr val="003366"/>
                </a:solidFill>
                <a:latin typeface="Arial Narrow" pitchFamily="34" charset="0"/>
              </a:rPr>
              <a:t>A Possible Chart According To Rev 20</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body"/>
          </p:nvPr>
        </p:nvSpPr>
        <p:spPr>
          <a:xfrm>
            <a:off x="304800" y="5334000"/>
            <a:ext cx="8610600" cy="1219200"/>
          </a:xfrm>
          <a:ln/>
        </p:spPr>
        <p:txBody>
          <a:bodyPr anchor="t"/>
          <a:lstStyle/>
          <a:p>
            <a:pPr marL="341313" indent="-341313" algn="l">
              <a:spcBef>
                <a:spcPts val="6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rgbClr val="FFFFFF"/>
                </a:solidFill>
                <a:latin typeface="Tahoma" pitchFamily="34" charset="0"/>
              </a:rPr>
              <a:t>4 Again He said to me, "Prophesy to these bones, and say to them, 'O dry bones, hear the word of the LORD! </a:t>
            </a:r>
          </a:p>
        </p:txBody>
      </p:sp>
      <p:pic>
        <p:nvPicPr>
          <p:cNvPr id="7170"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0"/>
            <a:ext cx="9118600" cy="5295900"/>
          </a:xfrm>
          <a:prstGeom prst="rect">
            <a:avLst/>
          </a:prstGeom>
          <a:noFill/>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body"/>
          </p:nvPr>
        </p:nvSpPr>
        <p:spPr>
          <a:xfrm>
            <a:off x="304800" y="5334000"/>
            <a:ext cx="8610600" cy="1219200"/>
          </a:xfrm>
          <a:ln/>
        </p:spPr>
        <p:txBody>
          <a:bodyPr anchor="t"/>
          <a:lstStyle/>
          <a:p>
            <a:pPr marL="341313" indent="-341313" algn="l">
              <a:spcBef>
                <a:spcPts val="6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rgbClr val="FFFFFF"/>
                </a:solidFill>
                <a:latin typeface="Tahoma" pitchFamily="34" charset="0"/>
              </a:rPr>
              <a:t>5 Thus says the Lord GOD to these bones: "Surely I will cause breath to enter into you, and you shall live. </a:t>
            </a:r>
          </a:p>
        </p:txBody>
      </p:sp>
      <p:pic>
        <p:nvPicPr>
          <p:cNvPr id="8194"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0"/>
            <a:ext cx="9118600" cy="5295900"/>
          </a:xfrm>
          <a:prstGeom prst="rect">
            <a:avLst/>
          </a:prstGeom>
          <a:noFill/>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body"/>
          </p:nvPr>
        </p:nvSpPr>
        <p:spPr>
          <a:xfrm>
            <a:off x="304800" y="5334000"/>
            <a:ext cx="8610600" cy="1219200"/>
          </a:xfrm>
          <a:ln/>
        </p:spPr>
        <p:txBody>
          <a:bodyPr anchor="t"/>
          <a:lstStyle/>
          <a:p>
            <a:pPr marL="457200" indent="-457200" algn="l">
              <a:spcBef>
                <a:spcPts val="6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rgbClr val="FFFFFF"/>
                </a:solidFill>
                <a:latin typeface="Tahoma" pitchFamily="34" charset="0"/>
              </a:rPr>
              <a:t>6 I will put sinews on you and bring flesh upon you, cover you with skin and put breath in you; and you shall live. Then you shall know that I am the LORD." ' " </a:t>
            </a:r>
          </a:p>
        </p:txBody>
      </p:sp>
      <p:pic>
        <p:nvPicPr>
          <p:cNvPr id="9218"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0"/>
            <a:ext cx="9118600" cy="5295900"/>
          </a:xfrm>
          <a:prstGeom prst="rect">
            <a:avLst/>
          </a:prstGeom>
          <a:noFill/>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p:nvPr>
        </p:nvSpPr>
        <p:spPr>
          <a:xfrm>
            <a:off x="304800" y="5334000"/>
            <a:ext cx="8610600" cy="1219200"/>
          </a:xfrm>
          <a:ln/>
        </p:spPr>
        <p:txBody>
          <a:bodyPr anchor="t"/>
          <a:lstStyle/>
          <a:p>
            <a:pPr marL="341313" indent="-341313" algn="l">
              <a:spcBef>
                <a:spcPts val="6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rgbClr val="FFFFFF"/>
                </a:solidFill>
                <a:latin typeface="Tahoma" pitchFamily="34" charset="0"/>
              </a:rPr>
              <a:t>7 So I prophesied as I was commanded; and as I prophesied, there was a noise, and suddenly a rattling; and the bones came together, bone to bone. </a:t>
            </a:r>
          </a:p>
        </p:txBody>
      </p:sp>
      <p:pic>
        <p:nvPicPr>
          <p:cNvPr id="10242"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0"/>
            <a:ext cx="9232900" cy="5245100"/>
          </a:xfrm>
          <a:prstGeom prst="rect">
            <a:avLst/>
          </a:prstGeom>
          <a:noFill/>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body"/>
          </p:nvPr>
        </p:nvSpPr>
        <p:spPr>
          <a:xfrm>
            <a:off x="304800" y="5334000"/>
            <a:ext cx="8610600" cy="1219200"/>
          </a:xfrm>
          <a:ln/>
        </p:spPr>
        <p:txBody>
          <a:bodyPr anchor="t"/>
          <a:lstStyle/>
          <a:p>
            <a:pPr marL="341313" indent="-341313" algn="l">
              <a:spcBef>
                <a:spcPts val="6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rgbClr val="FFFFFF"/>
                </a:solidFill>
                <a:latin typeface="Tahoma" pitchFamily="34" charset="0"/>
              </a:rPr>
              <a:t>8 Indeed, as I looked, the sinews and the flesh came upon them, and the skin covered them over; but there was no breath in them.</a:t>
            </a:r>
          </a:p>
        </p:txBody>
      </p:sp>
      <p:pic>
        <p:nvPicPr>
          <p:cNvPr id="11266"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0"/>
            <a:ext cx="9144000" cy="5181600"/>
          </a:xfrm>
          <a:prstGeom prst="rect">
            <a:avLst/>
          </a:prstGeom>
          <a:noFill/>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2662</Words>
  <Application>Microsoft Office PowerPoint</Application>
  <PresentationFormat>On-screen Show (4:3)</PresentationFormat>
  <Paragraphs>166</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Can These Bones Live?</vt:lpstr>
      <vt:lpstr>Slide 2</vt:lpstr>
      <vt:lpstr>Slide 3</vt:lpstr>
      <vt:lpstr>Slide 4</vt:lpstr>
      <vt:lpstr>Slide 5</vt:lpstr>
      <vt:lpstr>Slide 6</vt:lpstr>
      <vt:lpstr>Slide 7</vt:lpstr>
      <vt:lpstr>Slide 8</vt:lpstr>
      <vt:lpstr>Slide 9</vt:lpstr>
      <vt:lpstr>Slide 10</vt:lpstr>
      <vt:lpstr>Slide 11</vt:lpstr>
      <vt:lpstr>Who are these dry bones?</vt:lpstr>
      <vt:lpstr>Who are these dry bones?</vt:lpstr>
      <vt:lpstr>When was Israel cut off from their land?</vt:lpstr>
      <vt:lpstr>When was Israel cut off from their land?</vt:lpstr>
      <vt:lpstr>When was Israel cut off from their land?</vt:lpstr>
      <vt:lpstr>When was Israel cut off from their land?</vt:lpstr>
      <vt:lpstr>When was Israel cut off from their land?</vt:lpstr>
      <vt:lpstr>When was Israel cut off from their land?</vt:lpstr>
      <vt:lpstr>When was Israel cut off from their land?</vt:lpstr>
      <vt:lpstr>When was the land of Israel returned to Israel?</vt:lpstr>
      <vt:lpstr>Arab-Israeli wars</vt:lpstr>
      <vt:lpstr>Arab-Israeli wars</vt:lpstr>
      <vt:lpstr>Arab-Israeli wars</vt:lpstr>
      <vt:lpstr>Arab-Israeli wars</vt:lpstr>
      <vt:lpstr>An Everlasting Covenant</vt:lpstr>
      <vt:lpstr>The New Covenant In OT</vt:lpstr>
      <vt:lpstr>The New Covenant In NT</vt:lpstr>
      <vt:lpstr>God Kept His Covenants</vt:lpstr>
      <vt:lpstr>God Kept His Covenants</vt:lpstr>
      <vt:lpstr>The Dry Bones Live!</vt:lpstr>
      <vt:lpstr>The Dry Bones Live!</vt:lpstr>
      <vt:lpstr>The Dry Bones Live!</vt:lpstr>
      <vt:lpstr>The Dry Bones Live!</vt:lpstr>
      <vt:lpstr>What next?</vt:lpstr>
      <vt:lpstr>What next?</vt:lpstr>
      <vt:lpstr>What next?</vt:lpstr>
      <vt:lpstr>God Is Longsuffering</vt:lpstr>
      <vt:lpstr>In Just One Day</vt:lpstr>
      <vt:lpstr>Do we believe?</vt:lpstr>
      <vt:lpstr>Do we believe?</vt:lpstr>
      <vt:lpstr>Do we believe?</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These Bones Live?</dc:title>
  <dc:creator>Joshua</dc:creator>
  <cp:lastModifiedBy>Joshua Ong</cp:lastModifiedBy>
  <cp:revision>23</cp:revision>
  <dcterms:modified xsi:type="dcterms:W3CDTF">2021-08-03T17:38:18Z</dcterms:modified>
</cp:coreProperties>
</file>