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67" r:id="rId5"/>
    <p:sldId id="282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6788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36101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3260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05235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5613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177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956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32543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2683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53742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21833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3.bp.blogspot.com/-r7RejC3EKWI/UAeRpD_Bo4I/AAAAAAAAA4o/Unltb37mEQ4/s1600/42-Arch-of-Titus-Rome.gif"/>
          <p:cNvPicPr>
            <a:picLocks noChangeAspect="1" noChangeArrowheads="1"/>
          </p:cNvPicPr>
          <p:nvPr userDrawn="1"/>
        </p:nvPicPr>
        <p:blipFill>
          <a:blip r:embed="rId13" cstate="print"/>
          <a:srcRect b="13898"/>
          <a:stretch>
            <a:fillRect/>
          </a:stretch>
        </p:blipFill>
        <p:spPr bwMode="auto">
          <a:xfrm>
            <a:off x="0" y="195486"/>
            <a:ext cx="9119069" cy="480399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97AD-601C-4F98-95AF-53A1AEDEF5ED}" type="datetimeFigureOut">
              <a:rPr lang="en-SG" smtClean="0"/>
              <a:pPr/>
              <a:t>4/8/2014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A86A-3681-411D-9947-8E983EC5520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8436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isha_B'A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52800"/>
            <a:ext cx="7772400" cy="1790700"/>
          </a:xfrm>
        </p:spPr>
        <p:txBody>
          <a:bodyPr>
            <a:normAutofit fontScale="90000"/>
          </a:bodyPr>
          <a:lstStyle/>
          <a:p>
            <a:pPr algn="r"/>
            <a:r>
              <a:rPr lang="en-SG" sz="8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Tisha</a:t>
            </a:r>
            <a:r>
              <a:rPr lang="en-SG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SG" sz="8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B'Av</a:t>
            </a:r>
            <a:r>
              <a:rPr lang="en-SG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SG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SG" sz="8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תשעה</a:t>
            </a:r>
            <a:r>
              <a:rPr lang="en-SG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SG" sz="8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באב</a:t>
            </a:r>
            <a:r>
              <a:rPr lang="en-SG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SG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Ninth </a:t>
            </a: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Av</a:t>
            </a:r>
            <a:b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S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Jews were expelled from England on July 18, 1290 (Av 9, AM 5050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</a:t>
            </a:r>
            <a:endParaRPr lang="en-SG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Jews were expelled from France on July 22, 1306 (Av 10, AM 5066).</a:t>
            </a:r>
          </a:p>
          <a:p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Jews were expelled from Spain on July 31, 1492 (Av 7, AM 5252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</a:t>
            </a:r>
            <a:endParaRPr lang="en-SG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n-SG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Germany entered World War I on August 1–2, 1914 (Av 9-10, AM 5674), which caused massive upheaval in European Jewry and whose aftermath led to the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Holocaust.</a:t>
            </a:r>
            <a:endParaRPr lang="en-SG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8064896" cy="3744416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 August 2, 1941 (Av 9, AM 5701), SS commander Heinrich Himmler formally received approval from the Nazi Party for "The Final Solution".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Almost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one third of world's Jewish population were captured and killed at that time.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 July 23, 1942 (Av 9, AM 5702), began the mass deportation of Jews from the Warsaw Ghetto, en route to Treblinka.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Most religious communities use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Tisha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B'Av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to mourn the 6,000,000 Jews who perished in the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Holocaust.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AMIA bombing of the Jewish community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center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in Buenos Aires, killing 85 and injuring 300 on 18 July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1994 (10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Av, AM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5754).</a:t>
            </a:r>
            <a:endParaRPr lang="en-SG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Israel's unilateral disengagement plan, also known as the "Disengagement plan", "Gaza expulsion plan", or </a:t>
            </a:r>
            <a:r>
              <a:rPr lang="en-SG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Hitnatkut</a:t>
            </a:r>
            <a:r>
              <a:rPr lang="en-SG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began </a:t>
            </a:r>
            <a:r>
              <a:rPr lang="en-SG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 15 </a:t>
            </a:r>
            <a:r>
              <a:rPr lang="en-SG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August </a:t>
            </a:r>
            <a:r>
              <a:rPr lang="en-SG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2005 (10 </a:t>
            </a:r>
            <a:r>
              <a:rPr lang="en-SG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Av, AM </a:t>
            </a:r>
            <a:r>
              <a:rPr lang="en-SG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5765).</a:t>
            </a:r>
            <a:endParaRPr lang="en-SG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23878"/>
            <a:ext cx="7886700" cy="908844"/>
          </a:xfrm>
          <a:solidFill>
            <a:srgbClr val="FFFFFF">
              <a:alpha val="65098"/>
            </a:srgbClr>
          </a:solidFill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Source</a:t>
            </a:r>
            <a:r>
              <a:rPr lang="en-S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 </a:t>
            </a:r>
            <a:r>
              <a:rPr lang="en-S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2"/>
              </a:rPr>
              <a:t>http://</a:t>
            </a:r>
            <a:r>
              <a:rPr lang="en-S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hlinkClick r:id="rId2"/>
              </a:rPr>
              <a:t>en.wikipedia.org/wiki/Tisha_B'Av</a:t>
            </a:r>
            <a:endParaRPr lang="en-SG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Day of Mourning for the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destruction of the ancient Temples and Jerusalem, and other major calamities which have befallen the Jewish people.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8136904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twelve spies sent by Moses to observe the land of Canaan returned from their mission.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Only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two of the spies, Joshua and Caleb, brought a positive report, while the others spoke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negatively about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land.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this,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 of the Israelites </a:t>
            </a:r>
            <a:r>
              <a:rPr lang="en-SG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were punished by God that their generation would not enter the land. </a:t>
            </a:r>
            <a:endParaRPr lang="en-SG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8064896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SG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First Temple built by King Solomon and the Kingdom of Judah was destroyed by the Babylonians led by Nebuchadnezzar in 587 BC. 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Second Temple built by Ezra and Nehemiah was destroyed by the Romans in August 70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AD,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scattering the people of Judea and commencing the Jewish exile from the Holy Land.</a:t>
            </a:r>
          </a:p>
          <a:p>
            <a:pPr>
              <a:buNone/>
            </a:pPr>
            <a:endParaRPr lang="en-SG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Romans crushed Bar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Kokhba's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revolt and destroyed the city of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Betar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killing over 100,000 Jews, on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132 AD.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Following the Bar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Kokhba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revolt, Roman commander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Turnus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Rufus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plowed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the site of the Temple and the surrounding area, in 133 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AD.</a:t>
            </a:r>
            <a:endParaRPr lang="en-SG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86700" cy="3645149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Over time,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Tisha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SG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B'Av</a:t>
            </a:r>
            <a:r>
              <a:rPr lang="en-S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has come to be a Jewish day of mourning, not only for these events, but also for later tragedies. </a:t>
            </a: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920880" cy="3744416"/>
          </a:xfrm>
          <a:solidFill>
            <a:srgbClr val="FFFFFF">
              <a:alpha val="65098"/>
            </a:srgbClr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SG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SG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First Crusade officially commenced on August 15, 1096 (Av 24, AM 4856), killing 10,000 Jews in its first month and destroying Jewish communities in France and the Rhineland. </a:t>
            </a:r>
            <a:r>
              <a:rPr lang="en-SG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SG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SG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en-SG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grand total of 1.2 million Jews were killed by this crusade that started on the 9th of </a:t>
            </a:r>
            <a:r>
              <a:rPr lang="en-SG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Av.</a:t>
            </a:r>
            <a:endParaRPr lang="en-SG" sz="4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ED7E61AD-6131-4575-9C22-4B2206A42AFA}" vid="{7C0C0C8D-97E1-4BBE-A306-C64ECF197F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</TotalTime>
  <Words>56</Words>
  <Application>Microsoft Office PowerPoint</Application>
  <PresentationFormat>On-screen Show (16:9)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Tisha B'Av תשעה באב Ninth of Av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Tisha B'Av תשעה באב Ninth of Av</dc:title>
  <dc:creator>Joshua Ong</dc:creator>
  <cp:lastModifiedBy>Joshua Ong</cp:lastModifiedBy>
  <cp:revision>6</cp:revision>
  <dcterms:created xsi:type="dcterms:W3CDTF">2014-08-04T12:56:02Z</dcterms:created>
  <dcterms:modified xsi:type="dcterms:W3CDTF">2014-08-04T14:00:00Z</dcterms:modified>
</cp:coreProperties>
</file>