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s/slide79.xml" ContentType="application/vnd.openxmlformats-officedocument.presentationml.slide+xml"/>
  <Default Extension="doc" ContentType="application/msword"/>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Default Extension="jpeg" ContentType="image/jpeg"/>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741" r:id="rId1"/>
  </p:sldMasterIdLst>
  <p:notesMasterIdLst>
    <p:notesMasterId r:id="rId86"/>
  </p:notesMasterIdLst>
  <p:sldIdLst>
    <p:sldId id="256" r:id="rId2"/>
    <p:sldId id="257" r:id="rId3"/>
    <p:sldId id="258" r:id="rId4"/>
    <p:sldId id="259" r:id="rId5"/>
    <p:sldId id="260" r:id="rId6"/>
    <p:sldId id="261" r:id="rId7"/>
    <p:sldId id="262" r:id="rId8"/>
    <p:sldId id="263" r:id="rId9"/>
    <p:sldId id="293" r:id="rId10"/>
    <p:sldId id="264" r:id="rId11"/>
    <p:sldId id="265" r:id="rId12"/>
    <p:sldId id="361" r:id="rId13"/>
    <p:sldId id="312" r:id="rId14"/>
    <p:sldId id="313" r:id="rId15"/>
    <p:sldId id="314" r:id="rId16"/>
    <p:sldId id="315" r:id="rId17"/>
    <p:sldId id="316" r:id="rId18"/>
    <p:sldId id="317" r:id="rId19"/>
    <p:sldId id="318" r:id="rId20"/>
    <p:sldId id="319" r:id="rId21"/>
    <p:sldId id="320" r:id="rId22"/>
    <p:sldId id="321" r:id="rId23"/>
    <p:sldId id="322" r:id="rId24"/>
    <p:sldId id="323" r:id="rId25"/>
    <p:sldId id="324" r:id="rId26"/>
    <p:sldId id="325" r:id="rId27"/>
    <p:sldId id="326" r:id="rId28"/>
    <p:sldId id="327" r:id="rId29"/>
    <p:sldId id="328" r:id="rId30"/>
    <p:sldId id="329" r:id="rId31"/>
    <p:sldId id="330" r:id="rId32"/>
    <p:sldId id="331" r:id="rId33"/>
    <p:sldId id="332" r:id="rId34"/>
    <p:sldId id="333" r:id="rId35"/>
    <p:sldId id="334" r:id="rId36"/>
    <p:sldId id="335" r:id="rId37"/>
    <p:sldId id="336" r:id="rId38"/>
    <p:sldId id="337" r:id="rId39"/>
    <p:sldId id="338" r:id="rId40"/>
    <p:sldId id="339" r:id="rId41"/>
    <p:sldId id="340" r:id="rId42"/>
    <p:sldId id="341" r:id="rId43"/>
    <p:sldId id="342" r:id="rId44"/>
    <p:sldId id="362" r:id="rId45"/>
    <p:sldId id="267" r:id="rId46"/>
    <p:sldId id="345" r:id="rId47"/>
    <p:sldId id="346" r:id="rId48"/>
    <p:sldId id="347" r:id="rId49"/>
    <p:sldId id="348" r:id="rId50"/>
    <p:sldId id="349" r:id="rId51"/>
    <p:sldId id="350" r:id="rId52"/>
    <p:sldId id="351" r:id="rId53"/>
    <p:sldId id="352" r:id="rId54"/>
    <p:sldId id="353" r:id="rId55"/>
    <p:sldId id="354" r:id="rId56"/>
    <p:sldId id="357" r:id="rId57"/>
    <p:sldId id="270" r:id="rId58"/>
    <p:sldId id="358" r:id="rId59"/>
    <p:sldId id="359" r:id="rId60"/>
    <p:sldId id="271" r:id="rId61"/>
    <p:sldId id="272" r:id="rId62"/>
    <p:sldId id="273" r:id="rId63"/>
    <p:sldId id="274" r:id="rId64"/>
    <p:sldId id="275" r:id="rId65"/>
    <p:sldId id="276" r:id="rId66"/>
    <p:sldId id="277" r:id="rId67"/>
    <p:sldId id="278" r:id="rId68"/>
    <p:sldId id="360" r:id="rId69"/>
    <p:sldId id="279" r:id="rId70"/>
    <p:sldId id="280" r:id="rId71"/>
    <p:sldId id="281" r:id="rId72"/>
    <p:sldId id="282" r:id="rId73"/>
    <p:sldId id="283" r:id="rId74"/>
    <p:sldId id="294" r:id="rId75"/>
    <p:sldId id="295" r:id="rId76"/>
    <p:sldId id="284" r:id="rId77"/>
    <p:sldId id="285" r:id="rId78"/>
    <p:sldId id="287" r:id="rId79"/>
    <p:sldId id="288" r:id="rId80"/>
    <p:sldId id="289" r:id="rId81"/>
    <p:sldId id="290" r:id="rId82"/>
    <p:sldId id="291" r:id="rId83"/>
    <p:sldId id="296" r:id="rId84"/>
    <p:sldId id="297" r:id="rId85"/>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charset="0"/>
        <a:ea typeface="+mn-ea"/>
        <a:cs typeface="+mn-cs"/>
      </a:defRPr>
    </a:lvl1pPr>
    <a:lvl2pPr marL="457200" algn="l" rtl="0" eaLnBrk="0" fontAlgn="base" hangingPunct="0">
      <a:spcBef>
        <a:spcPct val="0"/>
      </a:spcBef>
      <a:spcAft>
        <a:spcPct val="0"/>
      </a:spcAft>
      <a:defRPr sz="2400" kern="1200">
        <a:solidFill>
          <a:schemeClr val="tx1"/>
        </a:solidFill>
        <a:latin typeface="Arial" charset="0"/>
        <a:ea typeface="+mn-ea"/>
        <a:cs typeface="+mn-cs"/>
      </a:defRPr>
    </a:lvl2pPr>
    <a:lvl3pPr marL="914400" algn="l" rtl="0" eaLnBrk="0" fontAlgn="base" hangingPunct="0">
      <a:spcBef>
        <a:spcPct val="0"/>
      </a:spcBef>
      <a:spcAft>
        <a:spcPct val="0"/>
      </a:spcAft>
      <a:defRPr sz="2400" kern="1200">
        <a:solidFill>
          <a:schemeClr val="tx1"/>
        </a:solidFill>
        <a:latin typeface="Arial" charset="0"/>
        <a:ea typeface="+mn-ea"/>
        <a:cs typeface="+mn-cs"/>
      </a:defRPr>
    </a:lvl3pPr>
    <a:lvl4pPr marL="1371600" algn="l" rtl="0" eaLnBrk="0" fontAlgn="base" hangingPunct="0">
      <a:spcBef>
        <a:spcPct val="0"/>
      </a:spcBef>
      <a:spcAft>
        <a:spcPct val="0"/>
      </a:spcAft>
      <a:defRPr sz="2400" kern="1200">
        <a:solidFill>
          <a:schemeClr val="tx1"/>
        </a:solidFill>
        <a:latin typeface="Arial" charset="0"/>
        <a:ea typeface="+mn-ea"/>
        <a:cs typeface="+mn-cs"/>
      </a:defRPr>
    </a:lvl4pPr>
    <a:lvl5pPr marL="1828800" algn="l" rtl="0" eaLnBrk="0" fontAlgn="base" hangingPunct="0">
      <a:spcBef>
        <a:spcPct val="0"/>
      </a:spcBef>
      <a:spcAft>
        <a:spcPct val="0"/>
      </a:spcAft>
      <a:defRPr sz="2400" kern="1200">
        <a:solidFill>
          <a:schemeClr val="tx1"/>
        </a:solidFill>
        <a:latin typeface="Arial" charset="0"/>
        <a:ea typeface="+mn-ea"/>
        <a:cs typeface="+mn-cs"/>
      </a:defRPr>
    </a:lvl5pPr>
    <a:lvl6pPr marL="2286000" algn="l" defTabSz="914400" rtl="0" eaLnBrk="1" latinLnBrk="0" hangingPunct="1">
      <a:defRPr sz="2400" kern="1200">
        <a:solidFill>
          <a:schemeClr val="tx1"/>
        </a:solidFill>
        <a:latin typeface="Arial" charset="0"/>
        <a:ea typeface="+mn-ea"/>
        <a:cs typeface="+mn-cs"/>
      </a:defRPr>
    </a:lvl6pPr>
    <a:lvl7pPr marL="2743200" algn="l" defTabSz="914400" rtl="0" eaLnBrk="1" latinLnBrk="0" hangingPunct="1">
      <a:defRPr sz="2400" kern="1200">
        <a:solidFill>
          <a:schemeClr val="tx1"/>
        </a:solidFill>
        <a:latin typeface="Arial" charset="0"/>
        <a:ea typeface="+mn-ea"/>
        <a:cs typeface="+mn-cs"/>
      </a:defRPr>
    </a:lvl7pPr>
    <a:lvl8pPr marL="3200400" algn="l" defTabSz="914400" rtl="0" eaLnBrk="1" latinLnBrk="0" hangingPunct="1">
      <a:defRPr sz="2400" kern="1200">
        <a:solidFill>
          <a:schemeClr val="tx1"/>
        </a:solidFill>
        <a:latin typeface="Arial" charset="0"/>
        <a:ea typeface="+mn-ea"/>
        <a:cs typeface="+mn-cs"/>
      </a:defRPr>
    </a:lvl8pPr>
    <a:lvl9pPr marL="3657600" algn="l" defTabSz="914400" rtl="0" eaLnBrk="1" latinLnBrk="0" hangingPunct="1">
      <a:defRPr sz="24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6600"/>
    <a:srgbClr val="996600"/>
    <a:srgbClr val="0E64B2"/>
    <a:srgbClr val="990033"/>
    <a:srgbClr val="808000"/>
    <a:srgbClr val="FFCC00"/>
    <a:srgbClr val="006600"/>
    <a:srgbClr val="003399"/>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2787"/>
    <p:restoredTop sz="90860" autoAdjust="0"/>
  </p:normalViewPr>
  <p:slideViewPr>
    <p:cSldViewPr>
      <p:cViewPr varScale="1">
        <p:scale>
          <a:sx n="69" d="100"/>
          <a:sy n="69" d="100"/>
        </p:scale>
        <p:origin x="-1968"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4624"/>
    </p:cViewPr>
  </p:sorterViewPr>
  <p:notesViewPr>
    <p:cSldViewPr>
      <p:cViewPr varScale="1">
        <p:scale>
          <a:sx n="35" d="100"/>
          <a:sy n="35" d="100"/>
        </p:scale>
        <p:origin x="-1512"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23555" name="Rectangle 3"/>
          <p:cNvSpPr>
            <a:spLocks noGrp="1" noChangeArrowheads="1"/>
          </p:cNvSpPr>
          <p:nvPr>
            <p:ph type="dt" idx="1"/>
          </p:nvPr>
        </p:nvSpPr>
        <p:spPr bwMode="auto">
          <a:xfrm>
            <a:off x="3886200" y="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88068"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3557" name="Rectangle 5"/>
          <p:cNvSpPr>
            <a:spLocks noGrp="1" noChangeArrowheads="1"/>
          </p:cNvSpPr>
          <p:nvPr>
            <p:ph type="body" sz="quarter" idx="3"/>
          </p:nvPr>
        </p:nvSpPr>
        <p:spPr bwMode="auto">
          <a:xfrm>
            <a:off x="914400" y="4343400"/>
            <a:ext cx="5029200" cy="4114800"/>
          </a:xfrm>
          <a:prstGeom prst="rect">
            <a:avLst/>
          </a:prstGeom>
          <a:noFill/>
          <a:ln w="12700" cap="sq">
            <a:noFill/>
            <a:miter lim="800000"/>
            <a:headEnd type="none" w="sm" len="sm"/>
            <a:tailEnd type="none" w="sm" len="sm"/>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3558" name="Rectangle 6"/>
          <p:cNvSpPr>
            <a:spLocks noGrp="1" noChangeArrowheads="1"/>
          </p:cNvSpPr>
          <p:nvPr>
            <p:ph type="ftr" sz="quarter" idx="4"/>
          </p:nvPr>
        </p:nvSpPr>
        <p:spPr bwMode="auto">
          <a:xfrm>
            <a:off x="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23559" name="Rectangle 7"/>
          <p:cNvSpPr>
            <a:spLocks noGrp="1" noChangeArrowheads="1"/>
          </p:cNvSpPr>
          <p:nvPr>
            <p:ph type="sldNum" sz="quarter" idx="5"/>
          </p:nvPr>
        </p:nvSpPr>
        <p:spPr bwMode="auto">
          <a:xfrm>
            <a:off x="3886200" y="8686800"/>
            <a:ext cx="2971800" cy="457200"/>
          </a:xfrm>
          <a:prstGeom prst="rect">
            <a:avLst/>
          </a:prstGeom>
          <a:noFill/>
          <a:ln w="12700" cap="sq">
            <a:noFill/>
            <a:miter lim="800000"/>
            <a:headEnd type="none" w="sm" len="sm"/>
            <a:tailEnd type="none" w="sm" len="sm"/>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EA85780-BA1B-4E61-B793-649FA6BD6303}"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Arial" charset="0"/>
        <a:ea typeface="+mn-ea"/>
        <a:cs typeface="+mn-cs"/>
      </a:defRPr>
    </a:lvl1pPr>
    <a:lvl2pPr marL="457200" algn="l" rtl="0" eaLnBrk="0" fontAlgn="base" hangingPunct="0">
      <a:spcBef>
        <a:spcPct val="30000"/>
      </a:spcBef>
      <a:spcAft>
        <a:spcPct val="0"/>
      </a:spcAft>
      <a:defRPr kumimoji="1" sz="1200" kern="1200">
        <a:solidFill>
          <a:schemeClr val="tx1"/>
        </a:solidFill>
        <a:latin typeface="Arial" charset="0"/>
        <a:ea typeface="+mn-ea"/>
        <a:cs typeface="+mn-cs"/>
      </a:defRPr>
    </a:lvl2pPr>
    <a:lvl3pPr marL="914400" algn="l" rtl="0" eaLnBrk="0" fontAlgn="base" hangingPunct="0">
      <a:spcBef>
        <a:spcPct val="30000"/>
      </a:spcBef>
      <a:spcAft>
        <a:spcPct val="0"/>
      </a:spcAft>
      <a:defRPr kumimoji="1" sz="1200" kern="1200">
        <a:solidFill>
          <a:schemeClr val="tx1"/>
        </a:solidFill>
        <a:latin typeface="Arial" charset="0"/>
        <a:ea typeface="+mn-ea"/>
        <a:cs typeface="+mn-cs"/>
      </a:defRPr>
    </a:lvl3pPr>
    <a:lvl4pPr marL="1371600" algn="l" rtl="0" eaLnBrk="0" fontAlgn="base" hangingPunct="0">
      <a:spcBef>
        <a:spcPct val="30000"/>
      </a:spcBef>
      <a:spcAft>
        <a:spcPct val="0"/>
      </a:spcAft>
      <a:defRPr kumimoji="1" sz="1200" kern="1200">
        <a:solidFill>
          <a:schemeClr val="tx1"/>
        </a:solidFill>
        <a:latin typeface="Arial" charset="0"/>
        <a:ea typeface="+mn-ea"/>
        <a:cs typeface="+mn-cs"/>
      </a:defRPr>
    </a:lvl4pPr>
    <a:lvl5pPr marL="1828800" algn="l" rtl="0" eaLnBrk="0" fontAlgn="base" hangingPunct="0">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pPr>
              <a:defRPr/>
            </a:pPr>
            <a:endParaRPr lang="en-US" dirty="0"/>
          </a:p>
        </p:txBody>
      </p:sp>
      <p:sp>
        <p:nvSpPr>
          <p:cNvPr id="19" name="Footer Placeholder 18"/>
          <p:cNvSpPr>
            <a:spLocks noGrp="1"/>
          </p:cNvSpPr>
          <p:nvPr>
            <p:ph type="ftr" sz="quarter" idx="11"/>
          </p:nvPr>
        </p:nvSpPr>
        <p:spPr/>
        <p:txBody>
          <a:bodyPr/>
          <a:lstStyle/>
          <a:p>
            <a:pPr>
              <a:defRPr/>
            </a:pPr>
            <a:endParaRPr lang="en-US" dirty="0"/>
          </a:p>
        </p:txBody>
      </p:sp>
      <p:sp>
        <p:nvSpPr>
          <p:cNvPr id="27" name="Slide Number Placeholder 26"/>
          <p:cNvSpPr>
            <a:spLocks noGrp="1"/>
          </p:cNvSpPr>
          <p:nvPr>
            <p:ph type="sldNum" sz="quarter" idx="12"/>
          </p:nvPr>
        </p:nvSpPr>
        <p:spPr/>
        <p:txBody>
          <a:bodyPr/>
          <a:lstStyle/>
          <a:p>
            <a:pPr>
              <a:defRPr/>
            </a:pPr>
            <a:fld id="{8C4C1C26-9550-4B68-BC58-6E4212A04062}"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EBFE249-FAD4-4758-B850-B33307DD1751}"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F7DA721-8E9E-4174-8EBE-B52D81BB1993}"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SG"/>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lipArt Placeholder 3"/>
          <p:cNvSpPr>
            <a:spLocks noGrp="1"/>
          </p:cNvSpPr>
          <p:nvPr>
            <p:ph type="clipArt" sz="half" idx="2"/>
          </p:nvPr>
        </p:nvSpPr>
        <p:spPr>
          <a:xfrm>
            <a:off x="4648200" y="1981200"/>
            <a:ext cx="3810000" cy="4114800"/>
          </a:xfrm>
        </p:spPr>
        <p:txBody>
          <a:bodyPr/>
          <a:lstStyle/>
          <a:p>
            <a:pPr lvl="0"/>
            <a:endParaRPr lang="en-SG" noProof="0" dirty="0" smtClean="0"/>
          </a:p>
        </p:txBody>
      </p:sp>
      <p:sp>
        <p:nvSpPr>
          <p:cNvPr id="5" name="Rectangle 19"/>
          <p:cNvSpPr>
            <a:spLocks noGrp="1" noChangeArrowheads="1"/>
          </p:cNvSpPr>
          <p:nvPr>
            <p:ph type="dt" sz="half" idx="10"/>
          </p:nvPr>
        </p:nvSpPr>
        <p:spPr>
          <a:ln/>
        </p:spPr>
        <p:txBody>
          <a:bodyPr/>
          <a:lstStyle>
            <a:lvl1pPr>
              <a:defRPr/>
            </a:lvl1pPr>
          </a:lstStyle>
          <a:p>
            <a:pPr>
              <a:defRPr/>
            </a:pPr>
            <a:endParaRPr lang="en-US" dirty="0"/>
          </a:p>
        </p:txBody>
      </p:sp>
      <p:sp>
        <p:nvSpPr>
          <p:cNvPr id="6"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21"/>
          <p:cNvSpPr>
            <a:spLocks noGrp="1" noChangeArrowheads="1"/>
          </p:cNvSpPr>
          <p:nvPr>
            <p:ph type="sldNum" sz="quarter" idx="12"/>
          </p:nvPr>
        </p:nvSpPr>
        <p:spPr>
          <a:ln/>
        </p:spPr>
        <p:txBody>
          <a:bodyPr/>
          <a:lstStyle>
            <a:lvl1pPr>
              <a:defRPr/>
            </a:lvl1pPr>
          </a:lstStyle>
          <a:p>
            <a:pPr>
              <a:defRPr/>
            </a:pPr>
            <a:fld id="{B33FDB86-0D79-4635-B789-46BB6994DC1E}" type="slidenum">
              <a:rPr lang="en-US"/>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SG"/>
          </a:p>
        </p:txBody>
      </p:sp>
      <p:sp>
        <p:nvSpPr>
          <p:cNvPr id="3" name="Table Placeholder 2"/>
          <p:cNvSpPr>
            <a:spLocks noGrp="1"/>
          </p:cNvSpPr>
          <p:nvPr>
            <p:ph type="tbl" idx="1"/>
          </p:nvPr>
        </p:nvSpPr>
        <p:spPr>
          <a:xfrm>
            <a:off x="685800" y="1981200"/>
            <a:ext cx="7772400" cy="4114800"/>
          </a:xfrm>
        </p:spPr>
        <p:txBody>
          <a:bodyPr/>
          <a:lstStyle/>
          <a:p>
            <a:pPr lvl="0"/>
            <a:endParaRPr lang="en-SG" noProof="0" dirty="0" smtClean="0"/>
          </a:p>
        </p:txBody>
      </p:sp>
      <p:sp>
        <p:nvSpPr>
          <p:cNvPr id="4" name="Rectangle 19"/>
          <p:cNvSpPr>
            <a:spLocks noGrp="1" noChangeArrowheads="1"/>
          </p:cNvSpPr>
          <p:nvPr>
            <p:ph type="dt" sz="half" idx="10"/>
          </p:nvPr>
        </p:nvSpPr>
        <p:spPr>
          <a:ln/>
        </p:spPr>
        <p:txBody>
          <a:bodyPr/>
          <a:lstStyle>
            <a:lvl1pPr>
              <a:defRPr/>
            </a:lvl1pPr>
          </a:lstStyle>
          <a:p>
            <a:pPr>
              <a:defRPr/>
            </a:pPr>
            <a:endParaRPr lang="en-US" dirty="0"/>
          </a:p>
        </p:txBody>
      </p:sp>
      <p:sp>
        <p:nvSpPr>
          <p:cNvPr id="5" name="Rectangle 20"/>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21"/>
          <p:cNvSpPr>
            <a:spLocks noGrp="1" noChangeArrowheads="1"/>
          </p:cNvSpPr>
          <p:nvPr>
            <p:ph type="sldNum" sz="quarter" idx="12"/>
          </p:nvPr>
        </p:nvSpPr>
        <p:spPr>
          <a:ln/>
        </p:spPr>
        <p:txBody>
          <a:bodyPr/>
          <a:lstStyle>
            <a:lvl1pPr>
              <a:defRPr/>
            </a:lvl1pPr>
          </a:lstStyle>
          <a:p>
            <a:pPr>
              <a:defRPr/>
            </a:pPr>
            <a:fld id="{875CDA67-BBEF-4EB2-A5C6-330E97012632}" type="slidenum">
              <a:rPr lang="en-US"/>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36680"/>
          </a:xfrm>
        </p:spPr>
        <p:txBody>
          <a:bodyPr>
            <a:noAutofit/>
          </a:bodyPr>
          <a:lstStyle>
            <a:lvl1pPr>
              <a:defRPr sz="4000"/>
            </a:lvl1pPr>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457200" y="1484784"/>
            <a:ext cx="8229600" cy="4839816"/>
          </a:xfrm>
        </p:spPr>
        <p:txBody>
          <a:bodyPr>
            <a:noAutofit/>
          </a:bodyPr>
          <a:lstStyle>
            <a:lvl1pPr>
              <a:defRPr sz="2400">
                <a:latin typeface="Arial" pitchFamily="34" charset="0"/>
                <a:cs typeface="Arial" pitchFamily="34" charset="0"/>
              </a:defRPr>
            </a:lvl1pPr>
            <a:lvl2pPr>
              <a:defRPr sz="2400">
                <a:latin typeface="Arial" pitchFamily="34" charset="0"/>
                <a:cs typeface="Arial" pitchFamily="34" charset="0"/>
              </a:defRPr>
            </a:lvl2pPr>
            <a:lvl3pPr>
              <a:defRPr sz="2400">
                <a:latin typeface="Arial" pitchFamily="34" charset="0"/>
                <a:cs typeface="Arial" pitchFamily="34" charset="0"/>
              </a:defRPr>
            </a:lvl3pPr>
            <a:lvl4pPr>
              <a:defRPr sz="2400">
                <a:latin typeface="Arial" pitchFamily="34" charset="0"/>
                <a:cs typeface="Arial" pitchFamily="34" charset="0"/>
              </a:defRPr>
            </a:lvl4pPr>
            <a:lvl5pPr>
              <a:defRPr sz="2400">
                <a:latin typeface="Arial" pitchFamily="34" charset="0"/>
                <a:cs typeface="Arial" pitchFamily="34" charset="0"/>
              </a:defRPr>
            </a:lvl5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30DE8C71-D383-434E-BEA4-7070883D6E6A}"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714B07AD-0996-488D-B0DC-04514B7F964E}"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A529F9B0-16B9-4CCB-8D51-E50977C60C11}"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6CDDD36E-04A6-47FC-BFAC-FA59A7177CAD}"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59462315-973F-437A-AA13-F272622D2DF6}"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D50D1732-FD09-435E-A290-2A3AFE322975}"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BAABCF53-2058-4FCE-BADA-F588C6D56CD9}" type="slidenum">
              <a:rPr lang="en-US" smtClean="0"/>
              <a:pPr>
                <a:defRPr/>
              </a:pPr>
              <a:t>‹#›</a:t>
            </a:fld>
            <a:endParaRPr lang="en-US" dirty="0"/>
          </a:p>
        </p:txBody>
      </p:sp>
    </p:spTree>
  </p:cSld>
  <p:clrMapOvr>
    <a:masterClrMapping/>
  </p:clrMapOvr>
  <p:transition>
    <p:wipe dir="d"/>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pPr>
              <a:defRPr/>
            </a:pPr>
            <a:fld id="{CDDC4480-D539-4FCD-8E72-4DC172618BCD}" type="slidenum">
              <a:rPr lang="en-US" smtClean="0"/>
              <a:pPr>
                <a:defRPr/>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transition>
    <p:wipe dir="d"/>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7DB56ABB-106C-4E23-82E2-38D23CD2322A}" type="slidenum">
              <a:rPr lang="en-US" smtClean="0"/>
              <a:pPr>
                <a:defRPr/>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dk1" tx1="lt1" bg2="dk2" tx2="lt2" accent1="accent1" accent2="accent2" accent3="accent3" accent4="accent4" accent5="accent5" accent6="accent6" hlink="hlink" folHlink="folHlink"/>
  <p:sldLayoutIdLst>
    <p:sldLayoutId id="2147483742" r:id="rId1"/>
    <p:sldLayoutId id="2147483743" r:id="rId2"/>
    <p:sldLayoutId id="2147483744" r:id="rId3"/>
    <p:sldLayoutId id="2147483745" r:id="rId4"/>
    <p:sldLayoutId id="2147483746" r:id="rId5"/>
    <p:sldLayoutId id="2147483747" r:id="rId6"/>
    <p:sldLayoutId id="2147483748" r:id="rId7"/>
    <p:sldLayoutId id="2147483749" r:id="rId8"/>
    <p:sldLayoutId id="2147483750" r:id="rId9"/>
    <p:sldLayoutId id="2147483751" r:id="rId10"/>
    <p:sldLayoutId id="2147483752" r:id="rId11"/>
    <p:sldLayoutId id="2147483753" r:id="rId12"/>
    <p:sldLayoutId id="2147483754" r:id="rId13"/>
  </p:sldLayoutIdLst>
  <p:transition>
    <p:wipe dir="d"/>
  </p:transition>
  <p:timing>
    <p:tnLst>
      <p:par>
        <p:cTn id="1" dur="indefinite" restart="never" nodeType="tmRoot"/>
      </p:par>
    </p:tnLst>
  </p:timing>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oleObject" Target="../embeddings/Microsoft_Office_Word_97_-_2003_Document1.doc"/><Relationship Id="rId2" Type="http://schemas.openxmlformats.org/officeDocument/2006/relationships/slideLayout" Target="../slideLayouts/slideLayout13.xml"/><Relationship Id="rId1" Type="http://schemas.openxmlformats.org/officeDocument/2006/relationships/vmlDrawing" Target="../drawings/vmlDrawing1.vml"/></Relationships>
</file>

<file path=ppt/slides/_rels/slide4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oleObject" Target="../embeddings/Microsoft_Office_Word_97_-_2003_Document3.doc"/><Relationship Id="rId2" Type="http://schemas.openxmlformats.org/officeDocument/2006/relationships/slideLayout" Target="../slideLayouts/slideLayout13.xml"/><Relationship Id="rId1" Type="http://schemas.openxmlformats.org/officeDocument/2006/relationships/vmlDrawing" Target="../drawings/vmlDrawing3.v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Microsoft_Office_Word_97_-_2003_Document4.doc"/><Relationship Id="rId2" Type="http://schemas.openxmlformats.org/officeDocument/2006/relationships/slideLayout" Target="../slideLayouts/slideLayout13.xml"/><Relationship Id="rId1" Type="http://schemas.openxmlformats.org/officeDocument/2006/relationships/vmlDrawing" Target="../drawings/vmlDrawing4.v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Microsoft_Office_Word_97_-_2003_Document2.doc"/><Relationship Id="rId2" Type="http://schemas.openxmlformats.org/officeDocument/2006/relationships/slideLayout" Target="../slideLayouts/slideLayout13.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55576" y="2492896"/>
            <a:ext cx="7772400" cy="1143000"/>
          </a:xfrm>
        </p:spPr>
        <p:txBody>
          <a:bodyPr>
            <a:normAutofit/>
          </a:bodyPr>
          <a:lstStyle/>
          <a:p>
            <a:pPr>
              <a:defRPr/>
            </a:pPr>
            <a:r>
              <a:rPr lang="en-US" sz="7200" b="1" dirty="0" smtClean="0">
                <a:solidFill>
                  <a:schemeClr val="accent1">
                    <a:lumMod val="40000"/>
                    <a:lumOff val="60000"/>
                  </a:schemeClr>
                </a:solidFill>
                <a:effectLst>
                  <a:outerShdw blurRad="38100" dist="38100" dir="2700000" algn="tl">
                    <a:srgbClr val="000000"/>
                  </a:outerShdw>
                </a:effectLst>
              </a:rPr>
              <a:t>The 2 Pentecosts</a:t>
            </a:r>
            <a:endParaRPr lang="en-US" sz="7200" dirty="0" smtClean="0"/>
          </a:p>
        </p:txBody>
      </p:sp>
      <p:sp>
        <p:nvSpPr>
          <p:cNvPr id="7171" name="Rectangle 3"/>
          <p:cNvSpPr>
            <a:spLocks noGrp="1" noChangeArrowheads="1"/>
          </p:cNvSpPr>
          <p:nvPr>
            <p:ph type="subTitle" idx="1"/>
          </p:nvPr>
        </p:nvSpPr>
        <p:spPr>
          <a:xfrm>
            <a:off x="683568" y="4077072"/>
            <a:ext cx="7854696" cy="1752600"/>
          </a:xfrm>
        </p:spPr>
        <p:txBody>
          <a:bodyPr/>
          <a:lstStyle/>
          <a:p>
            <a:r>
              <a:rPr lang="en-US" sz="2000" b="1" dirty="0" smtClean="0">
                <a:solidFill>
                  <a:srgbClr val="FFCC00"/>
                </a:solidFill>
                <a:latin typeface="Arial" pitchFamily="34" charset="0"/>
                <a:cs typeface="Arial" pitchFamily="34" charset="0"/>
              </a:rPr>
              <a:t>by Joshua Ong</a:t>
            </a:r>
            <a:endParaRPr lang="en-US" dirty="0" smtClean="0">
              <a:solidFill>
                <a:srgbClr val="FFCC00"/>
              </a:solidFill>
              <a:latin typeface="Arial" pitchFamily="34" charset="0"/>
              <a:cs typeface="Arial" pitchFamily="34" charset="0"/>
            </a:endParaRPr>
          </a:p>
          <a:p>
            <a:endParaRPr lang="en-US" dirty="0" smtClean="0"/>
          </a:p>
        </p:txBody>
      </p:sp>
      <p:pic>
        <p:nvPicPr>
          <p:cNvPr id="7172" name="Picture 3" descr="dove-flight.png"/>
          <p:cNvPicPr>
            <a:picLocks noChangeAspect="1"/>
          </p:cNvPicPr>
          <p:nvPr/>
        </p:nvPicPr>
        <p:blipFill>
          <a:blip r:embed="rId2" cstate="print"/>
          <a:srcRect/>
          <a:stretch>
            <a:fillRect/>
          </a:stretch>
        </p:blipFill>
        <p:spPr bwMode="auto">
          <a:xfrm>
            <a:off x="6372200" y="836712"/>
            <a:ext cx="2095500" cy="1704975"/>
          </a:xfrm>
          <a:prstGeom prst="rect">
            <a:avLst/>
          </a:prstGeom>
          <a:noFill/>
          <a:ln w="9525">
            <a:noFill/>
            <a:miter lim="800000"/>
            <a:headEnd/>
            <a:tailEnd/>
          </a:ln>
        </p:spPr>
      </p:pic>
      <p:sp>
        <p:nvSpPr>
          <p:cNvPr id="5" name="Rectangle 2"/>
          <p:cNvSpPr txBox="1">
            <a:spLocks noChangeArrowheads="1"/>
          </p:cNvSpPr>
          <p:nvPr/>
        </p:nvSpPr>
        <p:spPr bwMode="auto">
          <a:xfrm>
            <a:off x="1907704" y="3140968"/>
            <a:ext cx="7772400" cy="1143000"/>
          </a:xfrm>
          <a:prstGeom prst="rect">
            <a:avLst/>
          </a:prstGeom>
          <a:noFill/>
          <a:ln w="9525">
            <a:noFill/>
            <a:miter lim="800000"/>
            <a:headEnd/>
            <a:tailEnd/>
          </a:ln>
        </p:spPr>
        <p:txBody>
          <a:bodyPr lIns="92075" tIns="46038" rIns="92075" bIns="46038" anchor="ctr"/>
          <a:lstStyle/>
          <a:p>
            <a:pPr algn="ctr">
              <a:defRPr/>
            </a:pPr>
            <a:r>
              <a:rPr kumimoji="1" lang="en-US" sz="2800" b="1" kern="0" dirty="0">
                <a:effectLst>
                  <a:outerShdw blurRad="38100" dist="38100" dir="2700000" algn="tl">
                    <a:srgbClr val="000000"/>
                  </a:outerShdw>
                </a:effectLst>
                <a:latin typeface="+mj-lt"/>
                <a:ea typeface="+mj-ea"/>
                <a:cs typeface="+mj-cs"/>
              </a:rPr>
              <a:t>Revisiting Mount Sinai &amp; Mount Zion</a:t>
            </a:r>
            <a:endParaRPr kumimoji="1" lang="en-US" sz="2800" kern="0" dirty="0">
              <a:solidFill>
                <a:schemeClr val="tx2"/>
              </a:solidFill>
              <a:latin typeface="+mj-lt"/>
              <a:ea typeface="+mj-ea"/>
              <a:cs typeface="+mj-cs"/>
            </a:endParaRPr>
          </a:p>
        </p:txBody>
      </p:sp>
    </p:spTree>
  </p:cSld>
  <p:clrMapOvr>
    <a:masterClrMapping/>
  </p:clrMapOvr>
  <p:transition>
    <p:wipe dir="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Original Intention</a:t>
            </a:r>
          </a:p>
        </p:txBody>
      </p:sp>
      <p:sp>
        <p:nvSpPr>
          <p:cNvPr id="20483" name="Rectangle 3"/>
          <p:cNvSpPr>
            <a:spLocks noGrp="1" noChangeArrowheads="1"/>
          </p:cNvSpPr>
          <p:nvPr>
            <p:ph idx="1"/>
          </p:nvPr>
        </p:nvSpPr>
        <p:spPr>
          <a:xfrm>
            <a:off x="685800" y="1600200"/>
            <a:ext cx="7772400" cy="4114800"/>
          </a:xfrm>
        </p:spPr>
        <p:txBody>
          <a:bodyPr>
            <a:normAutofit fontScale="92500" lnSpcReduction="10000"/>
          </a:bodyPr>
          <a:lstStyle/>
          <a:p>
            <a:r>
              <a:rPr lang="en-US" sz="2000" b="1" dirty="0" smtClean="0">
                <a:solidFill>
                  <a:srgbClr val="FFCC00"/>
                </a:solidFill>
              </a:rPr>
              <a:t>God’s original intention is to write the laws on hearts rather than tablets of stone</a:t>
            </a:r>
            <a:r>
              <a:rPr lang="en-US" sz="2000" dirty="0" smtClean="0"/>
              <a:t>. (Deut 6:1-6)</a:t>
            </a:r>
          </a:p>
          <a:p>
            <a:r>
              <a:rPr lang="en-US" sz="2000" dirty="0" smtClean="0"/>
              <a:t>"Now this is the commandment, and these are the statutes and judgments which the LORD your God has commanded to teach you, that you may observe them in the land which you are crossing over to possess, that you may fear the LORD your God, to keep all His statutes and His commandments which I command you, you and your son and your grandson, all the days of your life, and that your days may be prolonged. Therefore hear, O Israel, and be careful to observe it, that it may be well with you, and that you may multiply greatly as the LORD God of your fathers has promised you--' a land flowing with milk and honey.’ Hear, O Israel: The LORD our God, the LORD is one! You shall love the LORD your God with all your heart, with all your soul, and with all your strength. </a:t>
            </a:r>
            <a:r>
              <a:rPr lang="en-US" sz="2000" b="1" dirty="0" smtClean="0">
                <a:solidFill>
                  <a:srgbClr val="FFCC00"/>
                </a:solidFill>
              </a:rPr>
              <a:t>And these words which I command you today shall be in your heart</a:t>
            </a:r>
            <a:r>
              <a:rPr lang="en-US" sz="2000" dirty="0" smtClean="0"/>
              <a:t>.”</a:t>
            </a:r>
            <a:endParaRPr lang="en-US" dirty="0" smtClean="0"/>
          </a:p>
        </p:txBody>
      </p:sp>
    </p:spTree>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US" sz="3200" dirty="0" smtClean="0"/>
              <a:t>What Actually Happened in Mount Sinai?</a:t>
            </a:r>
          </a:p>
        </p:txBody>
      </p:sp>
      <p:sp>
        <p:nvSpPr>
          <p:cNvPr id="21507" name="Rectangle 3"/>
          <p:cNvSpPr>
            <a:spLocks noGrp="1" noChangeArrowheads="1"/>
          </p:cNvSpPr>
          <p:nvPr>
            <p:ph idx="1"/>
          </p:nvPr>
        </p:nvSpPr>
        <p:spPr/>
        <p:txBody>
          <a:bodyPr/>
          <a:lstStyle/>
          <a:p>
            <a:r>
              <a:rPr lang="en-US" sz="2800" dirty="0" smtClean="0"/>
              <a:t>Very briefly, God wanted to share with the whole nation of Israel </a:t>
            </a:r>
            <a:r>
              <a:rPr lang="en-US" sz="2800" b="1" dirty="0" smtClean="0">
                <a:solidFill>
                  <a:srgbClr val="FFCC00"/>
                </a:solidFill>
              </a:rPr>
              <a:t>PERSONALLY</a:t>
            </a:r>
            <a:r>
              <a:rPr lang="en-US" sz="2800" dirty="0" smtClean="0">
                <a:solidFill>
                  <a:srgbClr val="FFCC00"/>
                </a:solidFill>
              </a:rPr>
              <a:t> </a:t>
            </a:r>
            <a:r>
              <a:rPr lang="en-US" sz="2800" dirty="0" smtClean="0"/>
              <a:t>His terms and conditions of living in the Promised Land.</a:t>
            </a:r>
          </a:p>
          <a:p>
            <a:r>
              <a:rPr lang="en-US" sz="2800" dirty="0" smtClean="0"/>
              <a:t>But the Israelites stood afar off, while Moses drew near to where God was (Exodus 20:21).</a:t>
            </a:r>
            <a:endParaRPr lang="en-US" dirty="0" smtClean="0"/>
          </a:p>
          <a:p>
            <a:endParaRPr lang="en-US" dirty="0" smtClean="0"/>
          </a:p>
        </p:txBody>
      </p:sp>
    </p:spTree>
  </p:cSld>
  <p:clrMapOvr>
    <a:masterClrMapping/>
  </p:clrMapOvr>
  <p:transition>
    <p:wipe dir="d"/>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p:cNvGraphicFramePr>
            <a:graphicFrameLocks noGrp="1"/>
          </p:cNvGraphicFramePr>
          <p:nvPr/>
        </p:nvGraphicFramePr>
        <p:xfrm>
          <a:off x="467544" y="2492896"/>
          <a:ext cx="8136904" cy="2551832"/>
        </p:xfrm>
        <a:graphic>
          <a:graphicData uri="http://schemas.openxmlformats.org/drawingml/2006/table">
            <a:tbl>
              <a:tblPr firstRow="1" bandRow="1">
                <a:tableStyleId>{5C22544A-7EE6-4342-B048-85BDC9FD1C3A}</a:tableStyleId>
              </a:tblPr>
              <a:tblGrid>
                <a:gridCol w="2304256"/>
                <a:gridCol w="457813"/>
                <a:gridCol w="2612768"/>
                <a:gridCol w="447903"/>
                <a:gridCol w="2314164"/>
              </a:tblGrid>
              <a:tr h="583952">
                <a:tc>
                  <a:txBody>
                    <a:bodyPr/>
                    <a:lstStyle/>
                    <a:p>
                      <a:pPr algn="ctr"/>
                      <a:r>
                        <a:rPr lang="en-US" sz="2800" b="1" dirty="0" smtClean="0"/>
                        <a:t>Passover</a:t>
                      </a:r>
                      <a:endParaRPr lang="en-US" sz="2800" b="1"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96600"/>
                    </a:solidFill>
                  </a:tcPr>
                </a:tc>
                <a:tc>
                  <a:txBody>
                    <a:bodyPr/>
                    <a:lstStyle/>
                    <a:p>
                      <a:pPr algn="ctr"/>
                      <a:endParaRPr lang="en-US" sz="2800" b="1"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800" b="1" dirty="0" smtClean="0"/>
                        <a:t>Pentecost</a:t>
                      </a:r>
                      <a:endParaRPr lang="en-US" sz="2800" b="1"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96600"/>
                    </a:solidFill>
                  </a:tcPr>
                </a:tc>
                <a:tc>
                  <a:txBody>
                    <a:bodyPr/>
                    <a:lstStyle/>
                    <a:p>
                      <a:pPr algn="ctr"/>
                      <a:endParaRPr lang="en-US" sz="2800" b="1"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noFill/>
                  </a:tcPr>
                </a:tc>
                <a:tc>
                  <a:txBody>
                    <a:bodyPr/>
                    <a:lstStyle/>
                    <a:p>
                      <a:pPr algn="ctr"/>
                      <a:r>
                        <a:rPr lang="en-US" sz="2800" b="1" dirty="0" smtClean="0"/>
                        <a:t>Tabernacles</a:t>
                      </a:r>
                      <a:endParaRPr lang="en-US" sz="2800" b="1" dirty="0"/>
                    </a:p>
                  </a:txBody>
                  <a:tcPr anchor="ctr">
                    <a:lnL w="12700" cmpd="sng">
                      <a:noFill/>
                    </a:lnL>
                    <a:lnR w="12700" cmpd="sng">
                      <a:noFill/>
                    </a:lnR>
                    <a:lnT w="12700" cmpd="sng">
                      <a:noFill/>
                    </a:lnT>
                    <a:lnB w="38100" cmpd="sng">
                      <a:noFill/>
                    </a:lnB>
                    <a:lnTlToBr w="12700" cmpd="sng">
                      <a:noFill/>
                      <a:prstDash val="solid"/>
                    </a:lnTlToBr>
                    <a:lnBlToTr w="12700" cmpd="sng">
                      <a:noFill/>
                      <a:prstDash val="solid"/>
                    </a:lnBlToTr>
                    <a:solidFill>
                      <a:srgbClr val="996600"/>
                    </a:solidFill>
                  </a:tcPr>
                </a:tc>
              </a:tr>
              <a:tr h="655960">
                <a:tc>
                  <a:txBody>
                    <a:bodyPr/>
                    <a:lstStyle/>
                    <a:p>
                      <a:pPr algn="ctr"/>
                      <a:r>
                        <a:rPr lang="en-US" sz="2800" b="0" dirty="0" smtClean="0"/>
                        <a:t>Salvation</a:t>
                      </a:r>
                      <a:endParaRPr lang="en-US" sz="2800" b="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endParaRPr lang="en-US" sz="2800" b="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800" b="0" dirty="0" smtClean="0"/>
                        <a:t>Sanctification</a:t>
                      </a:r>
                      <a:endParaRPr lang="en-US" sz="2800" b="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tcPr>
                </a:tc>
                <a:tc>
                  <a:txBody>
                    <a:bodyPr/>
                    <a:lstStyle/>
                    <a:p>
                      <a:pPr algn="ctr"/>
                      <a:endParaRPr lang="en-US" sz="2800" b="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800" b="0" dirty="0" smtClean="0"/>
                        <a:t>Glorification</a:t>
                      </a:r>
                      <a:endParaRPr lang="en-US" sz="2800" b="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tcPr>
                </a:tc>
              </a:tr>
              <a:tr h="655960">
                <a:tc>
                  <a:txBody>
                    <a:bodyPr/>
                    <a:lstStyle/>
                    <a:p>
                      <a:pPr algn="ctr"/>
                      <a:r>
                        <a:rPr lang="en-US" sz="2400" dirty="0" smtClean="0">
                          <a:solidFill>
                            <a:schemeClr val="tx1"/>
                          </a:solidFill>
                        </a:rPr>
                        <a:t>Egypt</a:t>
                      </a:r>
                      <a:endParaRPr lang="en-US" sz="240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240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400" dirty="0" smtClean="0">
                          <a:solidFill>
                            <a:schemeClr val="tx1"/>
                          </a:solidFill>
                        </a:rPr>
                        <a:t>Wilderness</a:t>
                      </a:r>
                      <a:endParaRPr lang="en-US" sz="240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240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r>
                        <a:rPr lang="en-US" sz="2400" dirty="0" smtClean="0">
                          <a:solidFill>
                            <a:schemeClr val="tx1"/>
                          </a:solidFill>
                        </a:rPr>
                        <a:t>Promised Land</a:t>
                      </a:r>
                      <a:endParaRPr lang="en-US" sz="2400" dirty="0">
                        <a:solidFill>
                          <a:schemeClr val="tx1"/>
                        </a:solidFill>
                      </a:endParaRPr>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r h="655960">
                <a:tc>
                  <a:txBody>
                    <a:bodyPr/>
                    <a:lstStyle/>
                    <a:p>
                      <a:pPr algn="ctr"/>
                      <a:endParaRPr lang="en-US" sz="280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280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280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280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c>
                  <a:txBody>
                    <a:bodyPr/>
                    <a:lstStyle/>
                    <a:p>
                      <a:pPr algn="ctr"/>
                      <a:endParaRPr lang="en-US" sz="2800" dirty="0"/>
                    </a:p>
                  </a:txBody>
                  <a:tcPr anchor="ctr">
                    <a:lnL w="12700" cmpd="sng">
                      <a:noFill/>
                    </a:lnL>
                    <a:lnR w="12700" cmpd="sng">
                      <a:noFill/>
                    </a:lnR>
                    <a:lnT w="38100" cmpd="sng">
                      <a:noFill/>
                    </a:lnT>
                    <a:lnB w="12700" cmpd="sng">
                      <a:noFill/>
                    </a:lnB>
                    <a:lnTlToBr w="12700" cmpd="sng">
                      <a:noFill/>
                      <a:prstDash val="solid"/>
                    </a:lnTlToBr>
                    <a:lnBlToTr w="12700" cmpd="sng">
                      <a:noFill/>
                      <a:prstDash val="solid"/>
                    </a:lnBlToTr>
                    <a:noFill/>
                  </a:tcPr>
                </a:tc>
              </a:tr>
            </a:tbl>
          </a:graphicData>
        </a:graphic>
      </p:graphicFrame>
      <p:sp>
        <p:nvSpPr>
          <p:cNvPr id="5" name="Right Arrow 4"/>
          <p:cNvSpPr/>
          <p:nvPr/>
        </p:nvSpPr>
        <p:spPr>
          <a:xfrm>
            <a:off x="2627784" y="2708920"/>
            <a:ext cx="648072" cy="72008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 name="Right Arrow 5"/>
          <p:cNvSpPr/>
          <p:nvPr/>
        </p:nvSpPr>
        <p:spPr>
          <a:xfrm>
            <a:off x="5724128" y="2708920"/>
            <a:ext cx="648072" cy="720080"/>
          </a:xfrm>
          <a:prstGeom prst="rightArrow">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p:cNvSpPr/>
          <p:nvPr/>
        </p:nvSpPr>
        <p:spPr>
          <a:xfrm>
            <a:off x="467544" y="1052736"/>
            <a:ext cx="8136904" cy="830997"/>
          </a:xfrm>
          <a:prstGeom prst="rect">
            <a:avLst/>
          </a:prstGeom>
        </p:spPr>
        <p:txBody>
          <a:bodyPr wrap="square">
            <a:spAutoFit/>
          </a:bodyPr>
          <a:lstStyle/>
          <a:p>
            <a:pPr>
              <a:buFont typeface="Arial" pitchFamily="34" charset="0"/>
              <a:buChar char="•"/>
            </a:pPr>
            <a:r>
              <a:rPr lang="en-SG" dirty="0" smtClean="0"/>
              <a:t> In Leviticus 23, seven feasts are outlined.</a:t>
            </a:r>
          </a:p>
          <a:p>
            <a:pPr>
              <a:buFont typeface="Arial" pitchFamily="34" charset="0"/>
              <a:buChar char="•"/>
            </a:pPr>
            <a:r>
              <a:rPr lang="en-SG" dirty="0" smtClean="0"/>
              <a:t> They are called the Feasts of the </a:t>
            </a:r>
            <a:r>
              <a:rPr lang="en-SG" dirty="0" smtClean="0"/>
              <a:t>LORD.</a:t>
            </a:r>
            <a:endParaRPr lang="en-SG" dirty="0"/>
          </a:p>
        </p:txBody>
      </p:sp>
    </p:spTree>
  </p:cSld>
  <p:clrMapOvr>
    <a:masterClrMapping/>
  </p:clrMapOvr>
  <p:transition>
    <p:wipe dir="d"/>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From Egypt To Mount Sinai</a:t>
            </a:r>
          </a:p>
        </p:txBody>
      </p:sp>
      <p:pic>
        <p:nvPicPr>
          <p:cNvPr id="16387"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16388" name="Group 10"/>
          <p:cNvGrpSpPr>
            <a:grpSpLocks/>
          </p:cNvGrpSpPr>
          <p:nvPr/>
        </p:nvGrpSpPr>
        <p:grpSpPr bwMode="auto">
          <a:xfrm>
            <a:off x="3276600" y="3962400"/>
            <a:ext cx="4800600" cy="1905000"/>
            <a:chOff x="2064" y="2496"/>
            <a:chExt cx="3024" cy="1200"/>
          </a:xfrm>
        </p:grpSpPr>
        <p:sp>
          <p:nvSpPr>
            <p:cNvPr id="16389" name="AutoShape 7"/>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16390" name="Text Box 8"/>
            <p:cNvSpPr txBox="1">
              <a:spLocks noChangeArrowheads="1"/>
            </p:cNvSpPr>
            <p:nvPr/>
          </p:nvSpPr>
          <p:spPr bwMode="auto">
            <a:xfrm>
              <a:off x="2064" y="2544"/>
              <a:ext cx="3024" cy="1093"/>
            </a:xfrm>
            <a:prstGeom prst="rect">
              <a:avLst/>
            </a:prstGeom>
            <a:noFill/>
            <a:ln w="12700" cap="sq">
              <a:noFill/>
              <a:miter lim="800000"/>
              <a:headEnd type="none" w="sm" len="sm"/>
              <a:tailEnd type="none" w="sm" len="sm"/>
            </a:ln>
          </p:spPr>
          <p:txBody>
            <a:bodyPr>
              <a:spAutoFit/>
            </a:bodyPr>
            <a:lstStyle/>
            <a:p>
              <a:pPr>
                <a:spcBef>
                  <a:spcPct val="50000"/>
                </a:spcBef>
              </a:pPr>
              <a:r>
                <a:rPr lang="en-US" b="1" dirty="0">
                  <a:solidFill>
                    <a:srgbClr val="FFCC00"/>
                  </a:solidFill>
                </a:rPr>
                <a:t>In Goshen:</a:t>
              </a:r>
              <a:endParaRPr lang="en-US" b="1" dirty="0"/>
            </a:p>
            <a:p>
              <a:pPr>
                <a:spcBef>
                  <a:spcPct val="50000"/>
                </a:spcBef>
              </a:pPr>
              <a:r>
                <a:rPr lang="en-US" b="1" dirty="0"/>
                <a:t>On the night of Passover, each household slaughtered a lamb without blemish (Exo 12:5-6).</a:t>
              </a:r>
            </a:p>
          </p:txBody>
        </p:sp>
      </p:grpSp>
    </p:spTree>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smtClean="0"/>
              <a:t>From Egypt To Mount Sinai</a:t>
            </a:r>
          </a:p>
        </p:txBody>
      </p:sp>
      <p:pic>
        <p:nvPicPr>
          <p:cNvPr id="17411"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17412" name="Group 11"/>
          <p:cNvGrpSpPr>
            <a:grpSpLocks/>
          </p:cNvGrpSpPr>
          <p:nvPr/>
        </p:nvGrpSpPr>
        <p:grpSpPr bwMode="auto">
          <a:xfrm>
            <a:off x="3131840" y="3789040"/>
            <a:ext cx="4823792" cy="1122784"/>
            <a:chOff x="2064" y="2496"/>
            <a:chExt cx="3024" cy="1200"/>
          </a:xfrm>
        </p:grpSpPr>
        <p:sp>
          <p:nvSpPr>
            <p:cNvPr id="17413" name="AutoShape 12"/>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17414" name="Text Box 13"/>
            <p:cNvSpPr txBox="1">
              <a:spLocks noChangeArrowheads="1"/>
            </p:cNvSpPr>
            <p:nvPr/>
          </p:nvSpPr>
          <p:spPr bwMode="auto">
            <a:xfrm>
              <a:off x="2064" y="2544"/>
              <a:ext cx="3024" cy="523"/>
            </a:xfrm>
            <a:prstGeom prst="rect">
              <a:avLst/>
            </a:prstGeom>
            <a:noFill/>
            <a:ln w="12700" cap="sq">
              <a:noFill/>
              <a:miter lim="800000"/>
              <a:headEnd type="none" w="sm" len="sm"/>
              <a:tailEnd type="none" w="sm" len="sm"/>
            </a:ln>
          </p:spPr>
          <p:txBody>
            <a:bodyPr>
              <a:spAutoFit/>
            </a:bodyPr>
            <a:lstStyle/>
            <a:p>
              <a:pPr>
                <a:spcBef>
                  <a:spcPct val="50000"/>
                </a:spcBef>
              </a:pPr>
              <a:r>
                <a:rPr lang="en-US" b="1" dirty="0"/>
                <a:t>Blood of the lamb was struck on the doorposts (Exo 12:7).</a:t>
              </a:r>
            </a:p>
          </p:txBody>
        </p:sp>
      </p:grpSp>
    </p:spTree>
  </p:cSld>
  <p:clrMapOvr>
    <a:masterClrMapping/>
  </p:clrMapOvr>
  <p:transition>
    <p:wipe dir="d"/>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dirty="0" smtClean="0"/>
              <a:t>From Egypt To Mount Sinai</a:t>
            </a:r>
          </a:p>
        </p:txBody>
      </p:sp>
      <p:pic>
        <p:nvPicPr>
          <p:cNvPr id="18435"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18436" name="Group 14"/>
          <p:cNvGrpSpPr>
            <a:grpSpLocks/>
          </p:cNvGrpSpPr>
          <p:nvPr/>
        </p:nvGrpSpPr>
        <p:grpSpPr bwMode="auto">
          <a:xfrm>
            <a:off x="3275856" y="3933056"/>
            <a:ext cx="4824413" cy="2063751"/>
            <a:chOff x="2064" y="2496"/>
            <a:chExt cx="3039" cy="1300"/>
          </a:xfrm>
        </p:grpSpPr>
        <p:sp>
          <p:nvSpPr>
            <p:cNvPr id="18437" name="AutoShape 15"/>
            <p:cNvSpPr>
              <a:spLocks noChangeArrowheads="1"/>
            </p:cNvSpPr>
            <p:nvPr/>
          </p:nvSpPr>
          <p:spPr bwMode="auto">
            <a:xfrm flipV="1">
              <a:off x="2064" y="2496"/>
              <a:ext cx="2976" cy="13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18438" name="Text Box 16"/>
            <p:cNvSpPr txBox="1">
              <a:spLocks noChangeArrowheads="1"/>
            </p:cNvSpPr>
            <p:nvPr/>
          </p:nvSpPr>
          <p:spPr bwMode="auto">
            <a:xfrm>
              <a:off x="2064" y="2544"/>
              <a:ext cx="3039" cy="1221"/>
            </a:xfrm>
            <a:prstGeom prst="rect">
              <a:avLst/>
            </a:prstGeom>
            <a:noFill/>
            <a:ln w="12700" cap="sq">
              <a:noFill/>
              <a:miter lim="800000"/>
              <a:headEnd type="none" w="sm" len="sm"/>
              <a:tailEnd type="none" w="sm" len="sm"/>
            </a:ln>
          </p:spPr>
          <p:txBody>
            <a:bodyPr wrap="square">
              <a:spAutoFit/>
            </a:bodyPr>
            <a:lstStyle/>
            <a:p>
              <a:pPr>
                <a:spcBef>
                  <a:spcPct val="50000"/>
                </a:spcBef>
              </a:pPr>
              <a:r>
                <a:rPr lang="en-US" b="1" dirty="0"/>
                <a:t>When the </a:t>
              </a:r>
              <a:r>
                <a:rPr lang="en-US" b="1" dirty="0" smtClean="0"/>
                <a:t>LORD </a:t>
              </a:r>
              <a:r>
                <a:rPr lang="en-US" b="1" dirty="0"/>
                <a:t>saw the blood, He will pass over that household; otherwise the firstborn in that household would die (Exo 12:12-13).</a:t>
              </a:r>
            </a:p>
          </p:txBody>
        </p:sp>
      </p:grpSp>
    </p:spTree>
  </p:cSld>
  <p:clrMapOvr>
    <a:masterClrMapping/>
  </p:clrMapOvr>
  <p:transition>
    <p:wipe dir="d"/>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dirty="0" smtClean="0"/>
              <a:t>From Egypt To Mount Sinai</a:t>
            </a:r>
          </a:p>
        </p:txBody>
      </p:sp>
      <p:pic>
        <p:nvPicPr>
          <p:cNvPr id="19459"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19460" name="Group 17"/>
          <p:cNvGrpSpPr>
            <a:grpSpLocks/>
          </p:cNvGrpSpPr>
          <p:nvPr/>
        </p:nvGrpSpPr>
        <p:grpSpPr bwMode="auto">
          <a:xfrm>
            <a:off x="3276600" y="3810000"/>
            <a:ext cx="4724400" cy="1419225"/>
            <a:chOff x="2064" y="2496"/>
            <a:chExt cx="2976" cy="894"/>
          </a:xfrm>
          <a:solidFill>
            <a:schemeClr val="accent1">
              <a:lumMod val="50000"/>
            </a:schemeClr>
          </a:solidFill>
        </p:grpSpPr>
        <p:sp>
          <p:nvSpPr>
            <p:cNvPr id="19461" name="AutoShape 18"/>
            <p:cNvSpPr>
              <a:spLocks noChangeArrowheads="1"/>
            </p:cNvSpPr>
            <p:nvPr/>
          </p:nvSpPr>
          <p:spPr bwMode="auto">
            <a:xfrm flipV="1">
              <a:off x="2064" y="2496"/>
              <a:ext cx="2976" cy="894"/>
            </a:xfrm>
            <a:prstGeom prst="wedgeRectCallout">
              <a:avLst>
                <a:gd name="adj1" fmla="val -56287"/>
                <a:gd name="adj2" fmla="val 74000"/>
              </a:avLst>
            </a:prstGeom>
            <a:grp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19462" name="Text Box 19"/>
            <p:cNvSpPr txBox="1">
              <a:spLocks noChangeArrowheads="1"/>
            </p:cNvSpPr>
            <p:nvPr/>
          </p:nvSpPr>
          <p:spPr bwMode="auto">
            <a:xfrm>
              <a:off x="2064" y="2544"/>
              <a:ext cx="2903" cy="756"/>
            </a:xfrm>
            <a:prstGeom prst="rect">
              <a:avLst/>
            </a:prstGeom>
            <a:grpFill/>
            <a:ln w="12700" cap="sq">
              <a:noFill/>
              <a:miter lim="800000"/>
              <a:headEnd type="none" w="sm" len="sm"/>
              <a:tailEnd type="none" w="sm" len="sm"/>
            </a:ln>
          </p:spPr>
          <p:txBody>
            <a:bodyPr wrap="square">
              <a:spAutoFit/>
            </a:bodyPr>
            <a:lstStyle/>
            <a:p>
              <a:pPr>
                <a:spcBef>
                  <a:spcPct val="50000"/>
                </a:spcBef>
              </a:pPr>
              <a:r>
                <a:rPr lang="en-US" b="1" dirty="0"/>
                <a:t>That night, The LORD smote all the firstborn of Egypt (Exo 12:29).</a:t>
              </a:r>
            </a:p>
          </p:txBody>
        </p:sp>
      </p:grpSp>
    </p:spTree>
  </p:cSld>
  <p:clrMapOvr>
    <a:masterClrMapping/>
  </p:clrMapOvr>
  <p:transition>
    <p:wipe dir="d"/>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dirty="0" smtClean="0"/>
              <a:t>From Egypt To Mount Sinai</a:t>
            </a:r>
          </a:p>
        </p:txBody>
      </p:sp>
      <p:pic>
        <p:nvPicPr>
          <p:cNvPr id="20483"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0484" name="Group 20"/>
          <p:cNvGrpSpPr>
            <a:grpSpLocks/>
          </p:cNvGrpSpPr>
          <p:nvPr/>
        </p:nvGrpSpPr>
        <p:grpSpPr bwMode="auto">
          <a:xfrm>
            <a:off x="3200400" y="3810000"/>
            <a:ext cx="4724400" cy="1491208"/>
            <a:chOff x="2064" y="2496"/>
            <a:chExt cx="2976" cy="1200"/>
          </a:xfrm>
          <a:solidFill>
            <a:schemeClr val="accent1">
              <a:lumMod val="50000"/>
            </a:schemeClr>
          </a:solidFill>
        </p:grpSpPr>
        <p:sp>
          <p:nvSpPr>
            <p:cNvPr id="20485" name="AutoShape 21"/>
            <p:cNvSpPr>
              <a:spLocks noChangeArrowheads="1"/>
            </p:cNvSpPr>
            <p:nvPr/>
          </p:nvSpPr>
          <p:spPr bwMode="auto">
            <a:xfrm flipV="1">
              <a:off x="2064" y="2496"/>
              <a:ext cx="2976" cy="1200"/>
            </a:xfrm>
            <a:prstGeom prst="wedgeRectCallout">
              <a:avLst>
                <a:gd name="adj1" fmla="val -56287"/>
                <a:gd name="adj2" fmla="val 74000"/>
              </a:avLst>
            </a:prstGeom>
            <a:grp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0486" name="Text Box 22"/>
            <p:cNvSpPr txBox="1">
              <a:spLocks noChangeArrowheads="1"/>
            </p:cNvSpPr>
            <p:nvPr/>
          </p:nvSpPr>
          <p:spPr bwMode="auto">
            <a:xfrm>
              <a:off x="2064" y="2544"/>
              <a:ext cx="2951" cy="966"/>
            </a:xfrm>
            <a:prstGeom prst="rect">
              <a:avLst/>
            </a:prstGeom>
            <a:grpFill/>
            <a:ln w="12700" cap="sq">
              <a:noFill/>
              <a:miter lim="800000"/>
              <a:headEnd type="none" w="sm" len="sm"/>
              <a:tailEnd type="none" w="sm" len="sm"/>
            </a:ln>
          </p:spPr>
          <p:txBody>
            <a:bodyPr wrap="square">
              <a:spAutoFit/>
            </a:bodyPr>
            <a:lstStyle/>
            <a:p>
              <a:pPr>
                <a:spcBef>
                  <a:spcPct val="50000"/>
                </a:spcBef>
              </a:pPr>
              <a:r>
                <a:rPr lang="en-US" b="1" dirty="0"/>
                <a:t>Pharaoh called for Moses and Aaron by night, and released the Israelites (Exo 12:31-32).</a:t>
              </a:r>
            </a:p>
          </p:txBody>
        </p:sp>
      </p:grpSp>
    </p:spTree>
  </p:cSld>
  <p:clrMapOvr>
    <a:masterClrMapping/>
  </p:clrMapOvr>
  <p:transition>
    <p:wipe dir="d"/>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dirty="0" smtClean="0"/>
              <a:t>From Egypt To Mount Sinai</a:t>
            </a:r>
          </a:p>
        </p:txBody>
      </p:sp>
      <p:pic>
        <p:nvPicPr>
          <p:cNvPr id="21507"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1508" name="Group 23"/>
          <p:cNvGrpSpPr>
            <a:grpSpLocks/>
          </p:cNvGrpSpPr>
          <p:nvPr/>
        </p:nvGrpSpPr>
        <p:grpSpPr bwMode="auto">
          <a:xfrm>
            <a:off x="3275856" y="3933056"/>
            <a:ext cx="4724400" cy="1905000"/>
            <a:chOff x="2064" y="2496"/>
            <a:chExt cx="2976" cy="1200"/>
          </a:xfrm>
          <a:solidFill>
            <a:schemeClr val="accent1">
              <a:lumMod val="50000"/>
            </a:schemeClr>
          </a:solidFill>
        </p:grpSpPr>
        <p:sp>
          <p:nvSpPr>
            <p:cNvPr id="21509" name="AutoShape 24"/>
            <p:cNvSpPr>
              <a:spLocks noChangeArrowheads="1"/>
            </p:cNvSpPr>
            <p:nvPr/>
          </p:nvSpPr>
          <p:spPr bwMode="auto">
            <a:xfrm flipV="1">
              <a:off x="2064" y="2496"/>
              <a:ext cx="2976" cy="1200"/>
            </a:xfrm>
            <a:prstGeom prst="wedgeRectCallout">
              <a:avLst>
                <a:gd name="adj1" fmla="val -56287"/>
                <a:gd name="adj2" fmla="val 74000"/>
              </a:avLst>
            </a:prstGeom>
            <a:grp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1510" name="Text Box 25"/>
            <p:cNvSpPr txBox="1">
              <a:spLocks noChangeArrowheads="1"/>
            </p:cNvSpPr>
            <p:nvPr/>
          </p:nvSpPr>
          <p:spPr bwMode="auto">
            <a:xfrm>
              <a:off x="2064" y="2544"/>
              <a:ext cx="2948" cy="989"/>
            </a:xfrm>
            <a:prstGeom prst="rect">
              <a:avLst/>
            </a:prstGeom>
            <a:grpFill/>
            <a:ln w="12700" cap="sq">
              <a:noFill/>
              <a:miter lim="800000"/>
              <a:headEnd type="none" w="sm" len="sm"/>
              <a:tailEnd type="none" w="sm" len="sm"/>
            </a:ln>
          </p:spPr>
          <p:txBody>
            <a:bodyPr wrap="square">
              <a:spAutoFit/>
            </a:bodyPr>
            <a:lstStyle/>
            <a:p>
              <a:pPr>
                <a:spcBef>
                  <a:spcPct val="50000"/>
                </a:spcBef>
              </a:pPr>
              <a:r>
                <a:rPr lang="en-US" b="1" dirty="0"/>
                <a:t>The Egyptians gave everything the Israelites requested - articles of gold and silver, and clothings (Exo 12:35-36).</a:t>
              </a:r>
            </a:p>
          </p:txBody>
        </p:sp>
      </p:grpSp>
    </p:spTree>
  </p:cSld>
  <p:clrMapOvr>
    <a:masterClrMapping/>
  </p:clrMapOvr>
  <p:transition>
    <p:wipe dir="d"/>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dirty="0" smtClean="0"/>
              <a:t>From Egypt To Mount Sinai</a:t>
            </a:r>
          </a:p>
        </p:txBody>
      </p:sp>
      <p:pic>
        <p:nvPicPr>
          <p:cNvPr id="22531"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2532" name="Group 26"/>
          <p:cNvGrpSpPr>
            <a:grpSpLocks/>
          </p:cNvGrpSpPr>
          <p:nvPr/>
        </p:nvGrpSpPr>
        <p:grpSpPr bwMode="auto">
          <a:xfrm>
            <a:off x="3203848" y="3933057"/>
            <a:ext cx="4963548" cy="2112696"/>
            <a:chOff x="2064" y="2496"/>
            <a:chExt cx="2976" cy="1200"/>
          </a:xfrm>
          <a:solidFill>
            <a:schemeClr val="accent1">
              <a:lumMod val="50000"/>
            </a:schemeClr>
          </a:solidFill>
        </p:grpSpPr>
        <p:sp>
          <p:nvSpPr>
            <p:cNvPr id="22534" name="AutoShape 27"/>
            <p:cNvSpPr>
              <a:spLocks noChangeArrowheads="1"/>
            </p:cNvSpPr>
            <p:nvPr/>
          </p:nvSpPr>
          <p:spPr bwMode="auto">
            <a:xfrm flipV="1">
              <a:off x="2064" y="2496"/>
              <a:ext cx="2976" cy="1200"/>
            </a:xfrm>
            <a:prstGeom prst="wedgeRectCallout">
              <a:avLst>
                <a:gd name="adj1" fmla="val -56287"/>
                <a:gd name="adj2" fmla="val 74000"/>
              </a:avLst>
            </a:prstGeom>
            <a:grp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2535" name="Text Box 28"/>
            <p:cNvSpPr txBox="1">
              <a:spLocks noChangeArrowheads="1"/>
            </p:cNvSpPr>
            <p:nvPr/>
          </p:nvSpPr>
          <p:spPr bwMode="auto">
            <a:xfrm>
              <a:off x="2107" y="2537"/>
              <a:ext cx="2893" cy="1101"/>
            </a:xfrm>
            <a:prstGeom prst="rect">
              <a:avLst/>
            </a:prstGeom>
            <a:grpFill/>
            <a:ln w="12700" cap="sq">
              <a:noFill/>
              <a:miter lim="800000"/>
              <a:headEnd type="none" w="sm" len="sm"/>
              <a:tailEnd type="none" w="sm" len="sm"/>
            </a:ln>
          </p:spPr>
          <p:txBody>
            <a:bodyPr wrap="square">
              <a:spAutoFit/>
            </a:bodyPr>
            <a:lstStyle/>
            <a:p>
              <a:pPr>
                <a:spcBef>
                  <a:spcPct val="50000"/>
                </a:spcBef>
              </a:pPr>
              <a:r>
                <a:rPr lang="en-US" b="1" dirty="0"/>
                <a:t>The Israelites departed from Rameses and journeyed unto Succoth. They baked unleavened bread as they went out of Egypt (Exo 12:37-39). </a:t>
              </a:r>
            </a:p>
          </p:txBody>
        </p:sp>
      </p:grpSp>
      <p:sp>
        <p:nvSpPr>
          <p:cNvPr id="22533" name="Line 34"/>
          <p:cNvSpPr>
            <a:spLocks noChangeShapeType="1"/>
          </p:cNvSpPr>
          <p:nvPr/>
        </p:nvSpPr>
        <p:spPr bwMode="auto">
          <a:xfrm flipV="1">
            <a:off x="2895600" y="3124200"/>
            <a:ext cx="381000" cy="304800"/>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395536" y="549275"/>
            <a:ext cx="8567489" cy="1143000"/>
          </a:xfrm>
        </p:spPr>
        <p:txBody>
          <a:bodyPr>
            <a:normAutofit/>
          </a:bodyPr>
          <a:lstStyle/>
          <a:p>
            <a:r>
              <a:rPr lang="en-US" sz="2800" dirty="0" smtClean="0"/>
              <a:t>Even Before the Public Release of The Law at Mount Sinai</a:t>
            </a:r>
          </a:p>
        </p:txBody>
      </p:sp>
      <p:sp>
        <p:nvSpPr>
          <p:cNvPr id="7171" name="Rectangle 3"/>
          <p:cNvSpPr>
            <a:spLocks noGrp="1" noChangeArrowheads="1"/>
          </p:cNvSpPr>
          <p:nvPr>
            <p:ph type="body" sz="half" idx="1"/>
          </p:nvPr>
        </p:nvSpPr>
        <p:spPr>
          <a:xfrm>
            <a:off x="685800" y="1981200"/>
            <a:ext cx="7620000" cy="4114800"/>
          </a:xfrm>
        </p:spPr>
        <p:txBody>
          <a:bodyPr/>
          <a:lstStyle/>
          <a:p>
            <a:r>
              <a:rPr lang="en-US" sz="2800" dirty="0" smtClean="0">
                <a:latin typeface="Arial" pitchFamily="34" charset="0"/>
                <a:cs typeface="Arial" pitchFamily="34" charset="0"/>
              </a:rPr>
              <a:t>God spoke to men.</a:t>
            </a:r>
          </a:p>
          <a:p>
            <a:r>
              <a:rPr lang="en-US" sz="2800" dirty="0" smtClean="0">
                <a:latin typeface="Arial" pitchFamily="34" charset="0"/>
                <a:cs typeface="Arial" pitchFamily="34" charset="0"/>
              </a:rPr>
              <a:t>Among the various issues communicated are His commandments.</a:t>
            </a:r>
          </a:p>
          <a:p>
            <a:r>
              <a:rPr lang="en-US" sz="2800" dirty="0" smtClean="0">
                <a:latin typeface="Arial" pitchFamily="34" charset="0"/>
                <a:cs typeface="Arial" pitchFamily="34" charset="0"/>
              </a:rPr>
              <a:t>Abraham knew His commandments about 500 years prior to their first public release to Israel at Mount Sinai. </a:t>
            </a:r>
            <a:r>
              <a:rPr lang="en-US" sz="2800" dirty="0" smtClean="0">
                <a:solidFill>
                  <a:srgbClr val="FFCC00"/>
                </a:solidFill>
                <a:latin typeface="Arial" pitchFamily="34" charset="0"/>
                <a:cs typeface="Arial" pitchFamily="34" charset="0"/>
              </a:rPr>
              <a:t>(Gen 26:5)</a:t>
            </a:r>
          </a:p>
          <a:p>
            <a:pPr lvl="1">
              <a:buClr>
                <a:srgbClr val="FFC000"/>
              </a:buClr>
            </a:pPr>
            <a:r>
              <a:rPr lang="en-US" sz="2400" dirty="0" smtClean="0">
                <a:latin typeface="Arial" pitchFamily="34" charset="0"/>
                <a:cs typeface="Arial" pitchFamily="34" charset="0"/>
              </a:rPr>
              <a:t>Because that Abraham obeyed my voice, and kept my charge, my commandments, my statutes, and my laws.</a:t>
            </a:r>
          </a:p>
          <a:p>
            <a:endParaRPr lang="en-US" sz="2800" dirty="0" smtClean="0"/>
          </a:p>
          <a:p>
            <a:endParaRPr lang="en-US" sz="2800" dirty="0" smtClean="0"/>
          </a:p>
          <a:p>
            <a:endParaRPr lang="en-US" sz="2800" dirty="0" smtClean="0"/>
          </a:p>
          <a:p>
            <a:endParaRPr lang="en-US" sz="2800" dirty="0" smtClean="0"/>
          </a:p>
        </p:txBody>
      </p:sp>
    </p:spTree>
  </p:cSld>
  <p:clrMapOvr>
    <a:masterClrMapping/>
  </p:clrMapOvr>
  <p:transition>
    <p:wipe dir="d"/>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en-US" dirty="0" smtClean="0"/>
              <a:t>From Egypt To Mount Sinai</a:t>
            </a:r>
          </a:p>
        </p:txBody>
      </p:sp>
      <p:pic>
        <p:nvPicPr>
          <p:cNvPr id="23555"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3556" name="Group 35"/>
          <p:cNvGrpSpPr>
            <a:grpSpLocks/>
          </p:cNvGrpSpPr>
          <p:nvPr/>
        </p:nvGrpSpPr>
        <p:grpSpPr bwMode="auto">
          <a:xfrm>
            <a:off x="3657600" y="3505201"/>
            <a:ext cx="4800600" cy="1795463"/>
            <a:chOff x="2064" y="2496"/>
            <a:chExt cx="3024" cy="1131"/>
          </a:xfrm>
        </p:grpSpPr>
        <p:sp>
          <p:nvSpPr>
            <p:cNvPr id="23557" name="AutoShape 36"/>
            <p:cNvSpPr>
              <a:spLocks noChangeArrowheads="1"/>
            </p:cNvSpPr>
            <p:nvPr/>
          </p:nvSpPr>
          <p:spPr bwMode="auto">
            <a:xfrm flipV="1">
              <a:off x="2064" y="2496"/>
              <a:ext cx="2976" cy="1131"/>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3558" name="Text Box 37"/>
            <p:cNvSpPr txBox="1">
              <a:spLocks noChangeArrowheads="1"/>
            </p:cNvSpPr>
            <p:nvPr/>
          </p:nvSpPr>
          <p:spPr bwMode="auto">
            <a:xfrm>
              <a:off x="2064" y="2544"/>
              <a:ext cx="3024" cy="97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 LORD shared with Moses about the ordinance and observance of the Passover (Exo 12:43-13:16). </a:t>
              </a:r>
            </a:p>
          </p:txBody>
        </p:sp>
      </p:grpSp>
    </p:spTree>
  </p:cSld>
  <p:clrMapOvr>
    <a:masterClrMapping/>
  </p:clrMapOvr>
  <p:transition>
    <p:wipe dir="d"/>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dirty="0" smtClean="0"/>
              <a:t>From Egypt To Mount Sinai</a:t>
            </a:r>
          </a:p>
        </p:txBody>
      </p:sp>
      <p:pic>
        <p:nvPicPr>
          <p:cNvPr id="24579"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4580" name="Group 38"/>
          <p:cNvGrpSpPr>
            <a:grpSpLocks/>
          </p:cNvGrpSpPr>
          <p:nvPr/>
        </p:nvGrpSpPr>
        <p:grpSpPr bwMode="auto">
          <a:xfrm>
            <a:off x="3657600" y="3505200"/>
            <a:ext cx="4800600" cy="1507976"/>
            <a:chOff x="2064" y="2496"/>
            <a:chExt cx="3024" cy="1200"/>
          </a:xfrm>
        </p:grpSpPr>
        <p:sp>
          <p:nvSpPr>
            <p:cNvPr id="24582" name="AutoShape 39"/>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4583" name="Text Box 40"/>
            <p:cNvSpPr txBox="1">
              <a:spLocks noChangeArrowheads="1"/>
            </p:cNvSpPr>
            <p:nvPr/>
          </p:nvSpPr>
          <p:spPr bwMode="auto">
            <a:xfrm>
              <a:off x="2064" y="2544"/>
              <a:ext cx="3024" cy="756"/>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 Israelites took their journey from Succoth to Etham </a:t>
              </a:r>
              <a:br>
                <a:rPr lang="en-US" b="1" dirty="0"/>
              </a:br>
              <a:r>
                <a:rPr lang="en-US" b="1" dirty="0"/>
                <a:t>(Exo 13:20).</a:t>
              </a:r>
            </a:p>
          </p:txBody>
        </p:sp>
      </p:grpSp>
      <p:sp>
        <p:nvSpPr>
          <p:cNvPr id="24581" name="Line 41"/>
          <p:cNvSpPr>
            <a:spLocks noChangeShapeType="1"/>
          </p:cNvSpPr>
          <p:nvPr/>
        </p:nvSpPr>
        <p:spPr bwMode="auto">
          <a:xfrm flipV="1">
            <a:off x="3276600" y="2895600"/>
            <a:ext cx="152400" cy="228600"/>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dirty="0" smtClean="0"/>
              <a:t>From Egypt To Mount Sinai</a:t>
            </a:r>
          </a:p>
        </p:txBody>
      </p:sp>
      <p:pic>
        <p:nvPicPr>
          <p:cNvPr id="25603"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5604" name="Group 42"/>
          <p:cNvGrpSpPr>
            <a:grpSpLocks/>
          </p:cNvGrpSpPr>
          <p:nvPr/>
        </p:nvGrpSpPr>
        <p:grpSpPr bwMode="auto">
          <a:xfrm>
            <a:off x="3635374" y="3429004"/>
            <a:ext cx="5328677" cy="2092327"/>
            <a:chOff x="2002" y="2544"/>
            <a:chExt cx="3127" cy="1318"/>
          </a:xfrm>
        </p:grpSpPr>
        <p:sp>
          <p:nvSpPr>
            <p:cNvPr id="25605" name="AutoShape 43"/>
            <p:cNvSpPr>
              <a:spLocks noChangeArrowheads="1"/>
            </p:cNvSpPr>
            <p:nvPr/>
          </p:nvSpPr>
          <p:spPr bwMode="auto">
            <a:xfrm flipV="1">
              <a:off x="2002" y="2544"/>
              <a:ext cx="3127" cy="1318"/>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5606" name="Text Box 44"/>
            <p:cNvSpPr txBox="1">
              <a:spLocks noChangeArrowheads="1"/>
            </p:cNvSpPr>
            <p:nvPr/>
          </p:nvSpPr>
          <p:spPr bwMode="auto">
            <a:xfrm>
              <a:off x="2064" y="2544"/>
              <a:ext cx="3023" cy="1221"/>
            </a:xfrm>
            <a:prstGeom prst="rect">
              <a:avLst/>
            </a:prstGeom>
            <a:noFill/>
            <a:ln w="12700" cap="sq">
              <a:noFill/>
              <a:miter lim="800000"/>
              <a:headEnd type="none" w="sm" len="sm"/>
              <a:tailEnd type="none" w="sm" len="sm"/>
            </a:ln>
          </p:spPr>
          <p:txBody>
            <a:bodyPr wrap="square">
              <a:spAutoFit/>
            </a:bodyPr>
            <a:lstStyle/>
            <a:p>
              <a:pPr>
                <a:spcBef>
                  <a:spcPct val="50000"/>
                </a:spcBef>
              </a:pPr>
              <a:r>
                <a:rPr lang="en-US" b="1" dirty="0"/>
                <a:t>The LORD went before them by day in a pillar of cloud, to lead them in the way; and by night in a pillar of fire, to give them light (Exo 13:20-22).</a:t>
              </a:r>
            </a:p>
          </p:txBody>
        </p:sp>
      </p:grpSp>
    </p:spTree>
  </p:cSld>
  <p:clrMapOvr>
    <a:masterClrMapping/>
  </p:clrMapOvr>
  <p:transition>
    <p:wipe di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dirty="0" smtClean="0"/>
              <a:t>From Egypt To Mount Sinai</a:t>
            </a:r>
          </a:p>
        </p:txBody>
      </p:sp>
      <p:pic>
        <p:nvPicPr>
          <p:cNvPr id="26627"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6628" name="Group 45"/>
          <p:cNvGrpSpPr>
            <a:grpSpLocks/>
          </p:cNvGrpSpPr>
          <p:nvPr/>
        </p:nvGrpSpPr>
        <p:grpSpPr bwMode="auto">
          <a:xfrm>
            <a:off x="3779838" y="3068638"/>
            <a:ext cx="4872038" cy="1727200"/>
            <a:chOff x="2019" y="2450"/>
            <a:chExt cx="3069" cy="1088"/>
          </a:xfrm>
        </p:grpSpPr>
        <p:sp>
          <p:nvSpPr>
            <p:cNvPr id="26630" name="AutoShape 46"/>
            <p:cNvSpPr>
              <a:spLocks noChangeArrowheads="1"/>
            </p:cNvSpPr>
            <p:nvPr/>
          </p:nvSpPr>
          <p:spPr bwMode="auto">
            <a:xfrm flipV="1">
              <a:off x="2019" y="2450"/>
              <a:ext cx="2976" cy="1088"/>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6631" name="Text Box 47"/>
            <p:cNvSpPr txBox="1">
              <a:spLocks noChangeArrowheads="1"/>
            </p:cNvSpPr>
            <p:nvPr/>
          </p:nvSpPr>
          <p:spPr bwMode="auto">
            <a:xfrm>
              <a:off x="2064" y="2544"/>
              <a:ext cx="3024" cy="97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 LORD spoke to Moses to turn and encamp by the sea over against Baalzephon (Exo 14:1-2).</a:t>
              </a:r>
            </a:p>
          </p:txBody>
        </p:sp>
      </p:grpSp>
      <p:sp>
        <p:nvSpPr>
          <p:cNvPr id="26629" name="Line 48"/>
          <p:cNvSpPr>
            <a:spLocks noChangeShapeType="1"/>
          </p:cNvSpPr>
          <p:nvPr/>
        </p:nvSpPr>
        <p:spPr bwMode="auto">
          <a:xfrm flipV="1">
            <a:off x="3429000" y="2708920"/>
            <a:ext cx="134888" cy="262880"/>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dirty="0" smtClean="0"/>
              <a:t>From Egypt To Mount Sinai</a:t>
            </a:r>
          </a:p>
        </p:txBody>
      </p:sp>
      <p:pic>
        <p:nvPicPr>
          <p:cNvPr id="27651"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7652" name="Group 55"/>
          <p:cNvGrpSpPr>
            <a:grpSpLocks/>
          </p:cNvGrpSpPr>
          <p:nvPr/>
        </p:nvGrpSpPr>
        <p:grpSpPr bwMode="auto">
          <a:xfrm>
            <a:off x="3779912" y="2996952"/>
            <a:ext cx="4800600" cy="1380728"/>
            <a:chOff x="2064" y="2496"/>
            <a:chExt cx="3024" cy="1200"/>
          </a:xfrm>
        </p:grpSpPr>
        <p:sp>
          <p:nvSpPr>
            <p:cNvPr id="27653" name="AutoShape 56"/>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7654" name="Text Box 57"/>
            <p:cNvSpPr txBox="1">
              <a:spLocks noChangeArrowheads="1"/>
            </p:cNvSpPr>
            <p:nvPr/>
          </p:nvSpPr>
          <p:spPr bwMode="auto">
            <a:xfrm>
              <a:off x="2064" y="2544"/>
              <a:ext cx="3024" cy="74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 Egyptians pursued after the Israelites encamping before Baalzephon (Exo 14:9).</a:t>
              </a:r>
            </a:p>
          </p:txBody>
        </p:sp>
      </p:grpSp>
    </p:spTree>
  </p:cSld>
  <p:clrMapOvr>
    <a:masterClrMapping/>
  </p:clrMapOvr>
  <p:transition>
    <p:wipe dir="d"/>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dirty="0" smtClean="0"/>
              <a:t>From Egypt To Mount Sinai</a:t>
            </a:r>
          </a:p>
        </p:txBody>
      </p:sp>
      <p:pic>
        <p:nvPicPr>
          <p:cNvPr id="28675"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8676" name="Group 52"/>
          <p:cNvGrpSpPr>
            <a:grpSpLocks/>
          </p:cNvGrpSpPr>
          <p:nvPr/>
        </p:nvGrpSpPr>
        <p:grpSpPr bwMode="auto">
          <a:xfrm>
            <a:off x="3851920" y="3068960"/>
            <a:ext cx="4800600" cy="1812776"/>
            <a:chOff x="2064" y="2496"/>
            <a:chExt cx="3024" cy="1200"/>
          </a:xfrm>
        </p:grpSpPr>
        <p:sp>
          <p:nvSpPr>
            <p:cNvPr id="28677" name="AutoShape 53"/>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8678" name="Text Box 54"/>
            <p:cNvSpPr txBox="1">
              <a:spLocks noChangeArrowheads="1"/>
            </p:cNvSpPr>
            <p:nvPr/>
          </p:nvSpPr>
          <p:spPr bwMode="auto">
            <a:xfrm>
              <a:off x="2064" y="2544"/>
              <a:ext cx="3024" cy="989"/>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 Israelites were sore afraid of the impending Egyptians and complained to Moses </a:t>
              </a:r>
              <a:br>
                <a:rPr lang="en-US" b="1" dirty="0"/>
              </a:br>
              <a:r>
                <a:rPr lang="en-US" b="1" dirty="0"/>
                <a:t>(Exo 14:10-12).</a:t>
              </a:r>
            </a:p>
          </p:txBody>
        </p:sp>
      </p:grpSp>
    </p:spTree>
  </p:cSld>
  <p:clrMapOvr>
    <a:masterClrMapping/>
  </p:clrMapOvr>
  <p:transition>
    <p:wipe dir="d"/>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dirty="0" smtClean="0"/>
              <a:t>From Egypt To Mount Sinai</a:t>
            </a:r>
          </a:p>
        </p:txBody>
      </p:sp>
      <p:pic>
        <p:nvPicPr>
          <p:cNvPr id="29699"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29700" name="Group 58"/>
          <p:cNvGrpSpPr>
            <a:grpSpLocks/>
          </p:cNvGrpSpPr>
          <p:nvPr/>
        </p:nvGrpSpPr>
        <p:grpSpPr bwMode="auto">
          <a:xfrm>
            <a:off x="3779912" y="2996952"/>
            <a:ext cx="4800600" cy="1381125"/>
            <a:chOff x="2064" y="2496"/>
            <a:chExt cx="3024" cy="870"/>
          </a:xfrm>
        </p:grpSpPr>
        <p:sp>
          <p:nvSpPr>
            <p:cNvPr id="29701" name="AutoShape 59"/>
            <p:cNvSpPr>
              <a:spLocks noChangeArrowheads="1"/>
            </p:cNvSpPr>
            <p:nvPr/>
          </p:nvSpPr>
          <p:spPr bwMode="auto">
            <a:xfrm flipV="1">
              <a:off x="2064" y="2496"/>
              <a:ext cx="2976" cy="87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29702" name="Text Box 60"/>
            <p:cNvSpPr txBox="1">
              <a:spLocks noChangeArrowheads="1"/>
            </p:cNvSpPr>
            <p:nvPr/>
          </p:nvSpPr>
          <p:spPr bwMode="auto">
            <a:xfrm>
              <a:off x="2064" y="2544"/>
              <a:ext cx="3024" cy="74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Moses said to Israel, “Fear not, stand still and see the salvation of the LORD.” Exo 14:13</a:t>
              </a:r>
            </a:p>
          </p:txBody>
        </p:sp>
      </p:grpSp>
    </p:spTree>
  </p:cSld>
  <p:clrMapOvr>
    <a:masterClrMapping/>
  </p:clrMapOvr>
  <p:transition>
    <p:wipe dir="d"/>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dirty="0" smtClean="0"/>
              <a:t>From Egypt To Mount Sinai</a:t>
            </a:r>
          </a:p>
        </p:txBody>
      </p:sp>
      <p:pic>
        <p:nvPicPr>
          <p:cNvPr id="30723"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0724" name="Group 61"/>
          <p:cNvGrpSpPr>
            <a:grpSpLocks/>
          </p:cNvGrpSpPr>
          <p:nvPr/>
        </p:nvGrpSpPr>
        <p:grpSpPr bwMode="auto">
          <a:xfrm>
            <a:off x="3779912" y="3068960"/>
            <a:ext cx="4800600" cy="2200275"/>
            <a:chOff x="2064" y="2496"/>
            <a:chExt cx="3024" cy="1386"/>
          </a:xfrm>
        </p:grpSpPr>
        <p:sp>
          <p:nvSpPr>
            <p:cNvPr id="30725" name="AutoShape 62"/>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0726" name="Text Box 63"/>
            <p:cNvSpPr txBox="1">
              <a:spLocks noChangeArrowheads="1"/>
            </p:cNvSpPr>
            <p:nvPr/>
          </p:nvSpPr>
          <p:spPr bwMode="auto">
            <a:xfrm>
              <a:off x="2064" y="2544"/>
              <a:ext cx="3024" cy="133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 pillar of the cloud came between the camp of Egyptians and the camp of Israel (Exo 14:19-20).</a:t>
              </a:r>
            </a:p>
            <a:p>
              <a:pPr>
                <a:spcBef>
                  <a:spcPct val="50000"/>
                </a:spcBef>
              </a:pPr>
              <a:endParaRPr lang="en-US" b="1" dirty="0"/>
            </a:p>
          </p:txBody>
        </p:sp>
      </p:grpSp>
    </p:spTree>
  </p:cSld>
  <p:clrMapOvr>
    <a:masterClrMapping/>
  </p:clrMapOvr>
  <p:transition>
    <p:wipe di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dirty="0" smtClean="0"/>
              <a:t>From Egypt To Mount Sinai</a:t>
            </a:r>
          </a:p>
        </p:txBody>
      </p:sp>
      <p:pic>
        <p:nvPicPr>
          <p:cNvPr id="31747"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1748" name="Group 64"/>
          <p:cNvGrpSpPr>
            <a:grpSpLocks/>
          </p:cNvGrpSpPr>
          <p:nvPr/>
        </p:nvGrpSpPr>
        <p:grpSpPr bwMode="auto">
          <a:xfrm>
            <a:off x="3851920" y="3068960"/>
            <a:ext cx="5078288" cy="2014538"/>
            <a:chOff x="2064" y="2496"/>
            <a:chExt cx="3024" cy="1269"/>
          </a:xfrm>
        </p:grpSpPr>
        <p:sp>
          <p:nvSpPr>
            <p:cNvPr id="31749" name="AutoShape 65"/>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1750" name="Text Box 66"/>
            <p:cNvSpPr txBox="1">
              <a:spLocks noChangeArrowheads="1"/>
            </p:cNvSpPr>
            <p:nvPr/>
          </p:nvSpPr>
          <p:spPr bwMode="auto">
            <a:xfrm>
              <a:off x="2064" y="2544"/>
              <a:ext cx="3024" cy="1221"/>
            </a:xfrm>
            <a:prstGeom prst="rect">
              <a:avLst/>
            </a:prstGeom>
            <a:noFill/>
            <a:ln w="12700" cap="sq">
              <a:noFill/>
              <a:miter lim="800000"/>
              <a:headEnd type="none" w="sm" len="sm"/>
              <a:tailEnd type="none" w="sm" len="sm"/>
            </a:ln>
          </p:spPr>
          <p:txBody>
            <a:bodyPr wrap="square">
              <a:spAutoFit/>
            </a:bodyPr>
            <a:lstStyle/>
            <a:p>
              <a:pPr>
                <a:spcBef>
                  <a:spcPct val="50000"/>
                </a:spcBef>
              </a:pPr>
              <a:r>
                <a:rPr lang="en-US" b="1" dirty="0"/>
                <a:t>Moses stretched out his hand over the Red Sea, and it parted. The Israelites went into the sea upon dry ground (Exo 14:21-22).</a:t>
              </a:r>
            </a:p>
          </p:txBody>
        </p:sp>
      </p:grpSp>
    </p:spTree>
  </p:cSld>
  <p:clrMapOvr>
    <a:masterClrMapping/>
  </p:clrMapOvr>
  <p:transition>
    <p:wipe dir="d"/>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dirty="0" smtClean="0"/>
              <a:t>From Egypt To Mount Sinai</a:t>
            </a:r>
          </a:p>
        </p:txBody>
      </p:sp>
      <p:pic>
        <p:nvPicPr>
          <p:cNvPr id="32771"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2772" name="Group 67"/>
          <p:cNvGrpSpPr>
            <a:grpSpLocks/>
          </p:cNvGrpSpPr>
          <p:nvPr/>
        </p:nvGrpSpPr>
        <p:grpSpPr bwMode="auto">
          <a:xfrm>
            <a:off x="3851920" y="2996952"/>
            <a:ext cx="4800600" cy="1452736"/>
            <a:chOff x="2064" y="2496"/>
            <a:chExt cx="3024" cy="1200"/>
          </a:xfrm>
        </p:grpSpPr>
        <p:sp>
          <p:nvSpPr>
            <p:cNvPr id="32773" name="AutoShape 68"/>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2774" name="Text Box 69"/>
            <p:cNvSpPr txBox="1">
              <a:spLocks noChangeArrowheads="1"/>
            </p:cNvSpPr>
            <p:nvPr/>
          </p:nvSpPr>
          <p:spPr bwMode="auto">
            <a:xfrm>
              <a:off x="2064" y="2544"/>
              <a:ext cx="3024" cy="756"/>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 Egyptians pursued, and were buried in the sea </a:t>
              </a:r>
              <a:br>
                <a:rPr lang="en-US" b="1" dirty="0"/>
              </a:br>
              <a:r>
                <a:rPr lang="en-US" b="1" dirty="0"/>
                <a:t>(Exo 14:23-31).</a:t>
              </a:r>
            </a:p>
          </p:txBody>
        </p:sp>
      </p:grpSp>
    </p:spTree>
  </p:cSld>
  <p:clrMapOvr>
    <a:masterClrMapping/>
  </p:clrMapOvr>
  <p:transition>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dirty="0" smtClean="0"/>
              <a:t>The Biblical Covenants</a:t>
            </a:r>
          </a:p>
        </p:txBody>
      </p:sp>
      <p:sp>
        <p:nvSpPr>
          <p:cNvPr id="8195" name="Rectangle 3"/>
          <p:cNvSpPr>
            <a:spLocks noGrp="1" noChangeArrowheads="1"/>
          </p:cNvSpPr>
          <p:nvPr>
            <p:ph idx="1"/>
          </p:nvPr>
        </p:nvSpPr>
        <p:spPr>
          <a:xfrm>
            <a:off x="762000" y="1676400"/>
            <a:ext cx="7772400" cy="4114800"/>
          </a:xfrm>
        </p:spPr>
        <p:txBody>
          <a:bodyPr>
            <a:normAutofit fontScale="92500" lnSpcReduction="10000"/>
          </a:bodyPr>
          <a:lstStyle/>
          <a:p>
            <a:pPr>
              <a:defRPr/>
            </a:pPr>
            <a:r>
              <a:rPr lang="en-US" sz="2800" dirty="0" smtClean="0">
                <a:solidFill>
                  <a:schemeClr val="accent1">
                    <a:lumMod val="40000"/>
                    <a:lumOff val="60000"/>
                  </a:schemeClr>
                </a:solidFill>
              </a:rPr>
              <a:t>God made covenants and kept them.</a:t>
            </a:r>
          </a:p>
          <a:p>
            <a:pPr lvl="1">
              <a:buClr>
                <a:srgbClr val="FFC000"/>
              </a:buClr>
              <a:defRPr/>
            </a:pPr>
            <a:r>
              <a:rPr lang="en-US" sz="2800" dirty="0" smtClean="0">
                <a:solidFill>
                  <a:srgbClr val="FFCC00"/>
                </a:solidFill>
              </a:rPr>
              <a:t>Edenic</a:t>
            </a:r>
            <a:r>
              <a:rPr lang="en-US" sz="2800" dirty="0" smtClean="0"/>
              <a:t> (Gen 1:26-28; 2:15-17)</a:t>
            </a:r>
          </a:p>
          <a:p>
            <a:pPr lvl="1">
              <a:buClr>
                <a:srgbClr val="FFC000"/>
              </a:buClr>
              <a:defRPr/>
            </a:pPr>
            <a:r>
              <a:rPr lang="en-US" sz="2800" dirty="0" smtClean="0">
                <a:solidFill>
                  <a:srgbClr val="FFCC00"/>
                </a:solidFill>
              </a:rPr>
              <a:t>Adamic</a:t>
            </a:r>
            <a:r>
              <a:rPr lang="en-US" sz="2800" dirty="0" smtClean="0"/>
              <a:t> (Gen 3:14-19)</a:t>
            </a:r>
          </a:p>
          <a:p>
            <a:pPr lvl="1">
              <a:buClr>
                <a:srgbClr val="FFC000"/>
              </a:buClr>
              <a:defRPr/>
            </a:pPr>
            <a:r>
              <a:rPr lang="en-US" sz="2800" dirty="0" smtClean="0">
                <a:solidFill>
                  <a:srgbClr val="FFCC00"/>
                </a:solidFill>
              </a:rPr>
              <a:t>Noahic</a:t>
            </a:r>
            <a:r>
              <a:rPr lang="en-US" sz="2800" dirty="0" smtClean="0"/>
              <a:t> (Gen 8:21-9:17, 24-27)</a:t>
            </a:r>
          </a:p>
          <a:p>
            <a:pPr lvl="1">
              <a:buClr>
                <a:srgbClr val="FFC000"/>
              </a:buClr>
              <a:defRPr/>
            </a:pPr>
            <a:r>
              <a:rPr lang="en-US" sz="2800" dirty="0" smtClean="0">
                <a:solidFill>
                  <a:srgbClr val="FFCC00"/>
                </a:solidFill>
              </a:rPr>
              <a:t>Abrahamic </a:t>
            </a:r>
            <a:r>
              <a:rPr lang="en-US" sz="2800" dirty="0" smtClean="0"/>
              <a:t>(Gen 12:1-3)</a:t>
            </a:r>
          </a:p>
          <a:p>
            <a:pPr lvl="1">
              <a:buClr>
                <a:srgbClr val="FFC000"/>
              </a:buClr>
              <a:defRPr/>
            </a:pPr>
            <a:r>
              <a:rPr lang="en-US" sz="2800" dirty="0" smtClean="0">
                <a:solidFill>
                  <a:srgbClr val="FFCC00"/>
                </a:solidFill>
              </a:rPr>
              <a:t>Mosaic</a:t>
            </a:r>
            <a:r>
              <a:rPr lang="en-US" sz="2800" dirty="0" smtClean="0"/>
              <a:t> (Exo 19:5-8)</a:t>
            </a:r>
          </a:p>
          <a:p>
            <a:pPr lvl="1">
              <a:buClr>
                <a:srgbClr val="FFC000"/>
              </a:buClr>
              <a:defRPr/>
            </a:pPr>
            <a:r>
              <a:rPr lang="en-US" sz="2800" dirty="0" smtClean="0">
                <a:solidFill>
                  <a:srgbClr val="FFCC00"/>
                </a:solidFill>
              </a:rPr>
              <a:t>Land</a:t>
            </a:r>
            <a:r>
              <a:rPr lang="en-US" sz="2800" dirty="0" smtClean="0"/>
              <a:t> (Deu 28:63-68; 30:1-9)</a:t>
            </a:r>
          </a:p>
          <a:p>
            <a:pPr lvl="1">
              <a:buClr>
                <a:srgbClr val="FFC000"/>
              </a:buClr>
              <a:defRPr/>
            </a:pPr>
            <a:r>
              <a:rPr lang="en-US" sz="2800" dirty="0" smtClean="0">
                <a:solidFill>
                  <a:srgbClr val="FFCC00"/>
                </a:solidFill>
              </a:rPr>
              <a:t>Davidic </a:t>
            </a:r>
            <a:r>
              <a:rPr lang="en-US" sz="2800" dirty="0" smtClean="0"/>
              <a:t>(2 Sam 7:12-16)</a:t>
            </a:r>
          </a:p>
          <a:p>
            <a:pPr lvl="1">
              <a:buClr>
                <a:srgbClr val="FFC000"/>
              </a:buClr>
              <a:defRPr/>
            </a:pPr>
            <a:r>
              <a:rPr lang="en-US" sz="2800" dirty="0" smtClean="0">
                <a:solidFill>
                  <a:srgbClr val="FFCC00"/>
                </a:solidFill>
              </a:rPr>
              <a:t>New</a:t>
            </a:r>
            <a:r>
              <a:rPr lang="en-US" sz="2800" dirty="0" smtClean="0"/>
              <a:t> (Jer 31:31-34; Heb 8:6-13)</a:t>
            </a:r>
            <a:endParaRPr lang="en-US" dirty="0" smtClean="0"/>
          </a:p>
        </p:txBody>
      </p:sp>
    </p:spTree>
  </p:cSld>
  <p:clrMapOvr>
    <a:masterClrMapping/>
  </p:clrMapOvr>
  <p:transition>
    <p:wipe dir="d"/>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dirty="0" smtClean="0"/>
              <a:t>From Egypt To Mount Sinai</a:t>
            </a:r>
          </a:p>
        </p:txBody>
      </p:sp>
      <p:pic>
        <p:nvPicPr>
          <p:cNvPr id="33795"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3796" name="Group 70"/>
          <p:cNvGrpSpPr>
            <a:grpSpLocks/>
          </p:cNvGrpSpPr>
          <p:nvPr/>
        </p:nvGrpSpPr>
        <p:grpSpPr bwMode="auto">
          <a:xfrm>
            <a:off x="3779912" y="2996952"/>
            <a:ext cx="4800600" cy="1456928"/>
            <a:chOff x="2064" y="2496"/>
            <a:chExt cx="3024" cy="1200"/>
          </a:xfrm>
        </p:grpSpPr>
        <p:sp>
          <p:nvSpPr>
            <p:cNvPr id="33797" name="AutoShape 71"/>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3798" name="Text Box 72"/>
            <p:cNvSpPr txBox="1">
              <a:spLocks noChangeArrowheads="1"/>
            </p:cNvSpPr>
            <p:nvPr/>
          </p:nvSpPr>
          <p:spPr bwMode="auto">
            <a:xfrm>
              <a:off x="2064" y="2544"/>
              <a:ext cx="3024" cy="74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Moses and the children of Israel sang a song of victory (Exo 15:1-19).</a:t>
              </a:r>
            </a:p>
          </p:txBody>
        </p:sp>
      </p:grpSp>
    </p:spTree>
  </p:cSld>
  <p:clrMapOvr>
    <a:masterClrMapping/>
  </p:clrMapOvr>
  <p:transition>
    <p:wipe dir="d"/>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dirty="0" smtClean="0"/>
              <a:t>From Egypt To Mount Sinai</a:t>
            </a:r>
          </a:p>
        </p:txBody>
      </p:sp>
      <p:pic>
        <p:nvPicPr>
          <p:cNvPr id="34819"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4820" name="Group 73"/>
          <p:cNvGrpSpPr>
            <a:grpSpLocks/>
          </p:cNvGrpSpPr>
          <p:nvPr/>
        </p:nvGrpSpPr>
        <p:grpSpPr bwMode="auto">
          <a:xfrm>
            <a:off x="4140200" y="3573463"/>
            <a:ext cx="4800600" cy="1439713"/>
            <a:chOff x="2064" y="2496"/>
            <a:chExt cx="3024" cy="1200"/>
          </a:xfrm>
        </p:grpSpPr>
        <p:sp>
          <p:nvSpPr>
            <p:cNvPr id="34821" name="AutoShape 74"/>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4822" name="Text Box 75"/>
            <p:cNvSpPr txBox="1">
              <a:spLocks noChangeArrowheads="1"/>
            </p:cNvSpPr>
            <p:nvPr/>
          </p:nvSpPr>
          <p:spPr bwMode="auto">
            <a:xfrm>
              <a:off x="2064" y="2544"/>
              <a:ext cx="3024" cy="74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They went into the wilderness of Shur for 3 days, and found no water (Exo 15:22).</a:t>
              </a:r>
            </a:p>
          </p:txBody>
        </p:sp>
      </p:grpSp>
      <p:sp>
        <p:nvSpPr>
          <p:cNvPr id="8" name="Line 79"/>
          <p:cNvSpPr>
            <a:spLocks noChangeShapeType="1"/>
          </p:cNvSpPr>
          <p:nvPr/>
        </p:nvSpPr>
        <p:spPr bwMode="auto">
          <a:xfrm>
            <a:off x="3635896" y="2708920"/>
            <a:ext cx="402704" cy="1329680"/>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dirty="0" smtClean="0"/>
              <a:t>From Egypt To Mount Sinai</a:t>
            </a:r>
          </a:p>
        </p:txBody>
      </p:sp>
      <p:pic>
        <p:nvPicPr>
          <p:cNvPr id="35843"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5844" name="Group 80"/>
          <p:cNvGrpSpPr>
            <a:grpSpLocks/>
          </p:cNvGrpSpPr>
          <p:nvPr/>
        </p:nvGrpSpPr>
        <p:grpSpPr bwMode="auto">
          <a:xfrm>
            <a:off x="4343400" y="4437112"/>
            <a:ext cx="4333056" cy="2016224"/>
            <a:chOff x="2064" y="2496"/>
            <a:chExt cx="3024" cy="1200"/>
          </a:xfrm>
        </p:grpSpPr>
        <p:sp>
          <p:nvSpPr>
            <p:cNvPr id="35846" name="AutoShape 81"/>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5847" name="Text Box 82"/>
            <p:cNvSpPr txBox="1">
              <a:spLocks noChangeArrowheads="1"/>
            </p:cNvSpPr>
            <p:nvPr/>
          </p:nvSpPr>
          <p:spPr bwMode="auto">
            <a:xfrm>
              <a:off x="2064" y="2544"/>
              <a:ext cx="3024" cy="1018"/>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They came to Marah where the waters were bitter, and they murmured. God showed Moses a tree. Upon casting it upon the waters, they turned sweet (Exo 15:23-26).</a:t>
              </a:r>
              <a:endParaRPr lang="en-US" b="1" dirty="0"/>
            </a:p>
          </p:txBody>
        </p:sp>
      </p:grpSp>
    </p:spTree>
  </p:cSld>
  <p:clrMapOvr>
    <a:masterClrMapping/>
  </p:clrMapOvr>
  <p:transition>
    <p:wipe dir="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1"/>
          <p:cNvSpPr>
            <a:spLocks noGrp="1"/>
          </p:cNvSpPr>
          <p:nvPr>
            <p:ph type="title"/>
          </p:nvPr>
        </p:nvSpPr>
        <p:spPr/>
        <p:txBody>
          <a:bodyPr/>
          <a:lstStyle/>
          <a:p>
            <a:r>
              <a:rPr lang="en-US" dirty="0" smtClean="0"/>
              <a:t>From Egypt To Mount Sinai</a:t>
            </a:r>
          </a:p>
        </p:txBody>
      </p:sp>
      <p:pic>
        <p:nvPicPr>
          <p:cNvPr id="36867"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6868" name="Group 83"/>
          <p:cNvGrpSpPr>
            <a:grpSpLocks/>
          </p:cNvGrpSpPr>
          <p:nvPr/>
        </p:nvGrpSpPr>
        <p:grpSpPr bwMode="auto">
          <a:xfrm>
            <a:off x="4343400" y="4365625"/>
            <a:ext cx="4405064" cy="1236663"/>
            <a:chOff x="2064" y="2496"/>
            <a:chExt cx="3024" cy="1200"/>
          </a:xfrm>
        </p:grpSpPr>
        <p:sp>
          <p:nvSpPr>
            <p:cNvPr id="36869" name="AutoShape 84"/>
            <p:cNvSpPr>
              <a:spLocks noChangeArrowheads="1"/>
            </p:cNvSpPr>
            <p:nvPr/>
          </p:nvSpPr>
          <p:spPr bwMode="auto">
            <a:xfrm flipV="1">
              <a:off x="2064" y="2496"/>
              <a:ext cx="2976" cy="1200"/>
            </a:xfrm>
            <a:prstGeom prst="wedgeRectCallout">
              <a:avLst>
                <a:gd name="adj1" fmla="val -56287"/>
                <a:gd name="adj2" fmla="val 74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6870" name="Text Box 85"/>
            <p:cNvSpPr txBox="1">
              <a:spLocks noChangeArrowheads="1"/>
            </p:cNvSpPr>
            <p:nvPr/>
          </p:nvSpPr>
          <p:spPr bwMode="auto">
            <a:xfrm>
              <a:off x="2064" y="2544"/>
              <a:ext cx="3024" cy="985"/>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At Marah, God revealed Himself as “I am the LORD that healeth thee.” </a:t>
              </a:r>
              <a:br>
                <a:rPr lang="en-US" sz="2000" b="1" dirty="0"/>
              </a:br>
              <a:r>
                <a:rPr lang="en-US" sz="2000" b="1" dirty="0"/>
                <a:t>(Exo 15:26).</a:t>
              </a:r>
              <a:endParaRPr lang="en-US" b="1" dirty="0"/>
            </a:p>
          </p:txBody>
        </p:sp>
      </p:grpSp>
    </p:spTree>
  </p:cSld>
  <p:clrMapOvr>
    <a:masterClrMapping/>
  </p:clrMapOvr>
  <p:transition>
    <p:wipe dir="d"/>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dirty="0" smtClean="0"/>
              <a:t>From Egypt To Mount Sinai</a:t>
            </a:r>
          </a:p>
        </p:txBody>
      </p:sp>
      <p:pic>
        <p:nvPicPr>
          <p:cNvPr id="37891"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7892" name="Group 90"/>
          <p:cNvGrpSpPr>
            <a:grpSpLocks/>
          </p:cNvGrpSpPr>
          <p:nvPr/>
        </p:nvGrpSpPr>
        <p:grpSpPr bwMode="auto">
          <a:xfrm>
            <a:off x="4419600" y="2564904"/>
            <a:ext cx="4206179" cy="1702296"/>
            <a:chOff x="2736" y="1680"/>
            <a:chExt cx="2988" cy="1152"/>
          </a:xfrm>
        </p:grpSpPr>
        <p:sp>
          <p:nvSpPr>
            <p:cNvPr id="37894" name="AutoShape 88"/>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7895" name="Text Box 89"/>
            <p:cNvSpPr txBox="1">
              <a:spLocks noChangeArrowheads="1"/>
            </p:cNvSpPr>
            <p:nvPr/>
          </p:nvSpPr>
          <p:spPr bwMode="auto">
            <a:xfrm>
              <a:off x="2844" y="1777"/>
              <a:ext cx="2880" cy="826"/>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They came to Elim wherein were 12 wells and 70 palm trees. They encamped there by the waters (Exo 15:27).</a:t>
              </a:r>
              <a:endParaRPr lang="en-US" b="1" dirty="0"/>
            </a:p>
          </p:txBody>
        </p:sp>
      </p:grpSp>
      <p:sp>
        <p:nvSpPr>
          <p:cNvPr id="37893" name="Line 86"/>
          <p:cNvSpPr>
            <a:spLocks noChangeShapeType="1"/>
          </p:cNvSpPr>
          <p:nvPr/>
        </p:nvSpPr>
        <p:spPr bwMode="auto">
          <a:xfrm>
            <a:off x="4038600" y="4114800"/>
            <a:ext cx="76200" cy="228600"/>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dirty="0" smtClean="0"/>
              <a:t>From Egypt To Mount Sinai</a:t>
            </a:r>
          </a:p>
        </p:txBody>
      </p:sp>
      <p:pic>
        <p:nvPicPr>
          <p:cNvPr id="38915"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8916" name="Group 92"/>
          <p:cNvGrpSpPr>
            <a:grpSpLocks/>
          </p:cNvGrpSpPr>
          <p:nvPr/>
        </p:nvGrpSpPr>
        <p:grpSpPr bwMode="auto">
          <a:xfrm>
            <a:off x="4572000" y="2590800"/>
            <a:ext cx="4135563" cy="1828800"/>
            <a:chOff x="2736" y="1680"/>
            <a:chExt cx="2984" cy="1152"/>
          </a:xfrm>
        </p:grpSpPr>
        <p:sp>
          <p:nvSpPr>
            <p:cNvPr id="38918" name="AutoShape 93"/>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8919" name="Text Box 94"/>
            <p:cNvSpPr txBox="1">
              <a:spLocks noChangeArrowheads="1"/>
            </p:cNvSpPr>
            <p:nvPr/>
          </p:nvSpPr>
          <p:spPr bwMode="auto">
            <a:xfrm>
              <a:off x="2840" y="1800"/>
              <a:ext cx="2880" cy="826"/>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They journeyed through the Wilderness of Sin, and murmured because of hunger (Exo 16:1-3).</a:t>
              </a:r>
              <a:endParaRPr lang="en-US" b="1" dirty="0"/>
            </a:p>
          </p:txBody>
        </p:sp>
      </p:grpSp>
      <p:sp>
        <p:nvSpPr>
          <p:cNvPr id="38917" name="Line 91"/>
          <p:cNvSpPr>
            <a:spLocks noChangeShapeType="1"/>
          </p:cNvSpPr>
          <p:nvPr/>
        </p:nvSpPr>
        <p:spPr bwMode="auto">
          <a:xfrm>
            <a:off x="4067944" y="4221088"/>
            <a:ext cx="432048" cy="432048"/>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dirty="0" smtClean="0"/>
              <a:t>From Egypt To Mount Sinai</a:t>
            </a:r>
          </a:p>
        </p:txBody>
      </p:sp>
      <p:pic>
        <p:nvPicPr>
          <p:cNvPr id="39939"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39940" name="Group 95"/>
          <p:cNvGrpSpPr>
            <a:grpSpLocks/>
          </p:cNvGrpSpPr>
          <p:nvPr/>
        </p:nvGrpSpPr>
        <p:grpSpPr bwMode="auto">
          <a:xfrm>
            <a:off x="4716016" y="2780928"/>
            <a:ext cx="4191000" cy="1828800"/>
            <a:chOff x="2736" y="1680"/>
            <a:chExt cx="3024" cy="1152"/>
          </a:xfrm>
        </p:grpSpPr>
        <p:sp>
          <p:nvSpPr>
            <p:cNvPr id="39941" name="AutoShape 96"/>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39942" name="Text Box 97"/>
            <p:cNvSpPr txBox="1">
              <a:spLocks noChangeArrowheads="1"/>
            </p:cNvSpPr>
            <p:nvPr/>
          </p:nvSpPr>
          <p:spPr bwMode="auto">
            <a:xfrm>
              <a:off x="2880" y="1872"/>
              <a:ext cx="2880" cy="634"/>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God gave them heavenly manna and its gathering instructions (Exo 16:11-31).</a:t>
              </a:r>
              <a:endParaRPr lang="en-US" b="1" dirty="0"/>
            </a:p>
          </p:txBody>
        </p:sp>
      </p:grpSp>
    </p:spTree>
  </p:cSld>
  <p:clrMapOvr>
    <a:masterClrMapping/>
  </p:clrMapOvr>
  <p:transition>
    <p:wipe dir="d"/>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dirty="0" smtClean="0"/>
              <a:t>From Egypt To Mount Sinai</a:t>
            </a:r>
          </a:p>
        </p:txBody>
      </p:sp>
      <p:pic>
        <p:nvPicPr>
          <p:cNvPr id="40963"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40964" name="Group 99"/>
          <p:cNvGrpSpPr>
            <a:grpSpLocks/>
          </p:cNvGrpSpPr>
          <p:nvPr/>
        </p:nvGrpSpPr>
        <p:grpSpPr bwMode="auto">
          <a:xfrm>
            <a:off x="5076056" y="2996952"/>
            <a:ext cx="3755846" cy="1828800"/>
            <a:chOff x="2736" y="1680"/>
            <a:chExt cx="2976" cy="1152"/>
          </a:xfrm>
        </p:grpSpPr>
        <p:sp>
          <p:nvSpPr>
            <p:cNvPr id="40966" name="AutoShape 100"/>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40967" name="Text Box 101"/>
            <p:cNvSpPr txBox="1">
              <a:spLocks noChangeArrowheads="1"/>
            </p:cNvSpPr>
            <p:nvPr/>
          </p:nvSpPr>
          <p:spPr bwMode="auto">
            <a:xfrm>
              <a:off x="2850" y="1816"/>
              <a:ext cx="2709" cy="834"/>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2000" b="1" dirty="0"/>
                <a:t>They came to Rephidim, and found no water. Israel murmured again (Exo 17:1-3).</a:t>
              </a:r>
              <a:endParaRPr lang="en-US" b="1" dirty="0"/>
            </a:p>
          </p:txBody>
        </p:sp>
      </p:grpSp>
      <p:sp>
        <p:nvSpPr>
          <p:cNvPr id="40965" name="Line 98"/>
          <p:cNvSpPr>
            <a:spLocks noChangeShapeType="1"/>
          </p:cNvSpPr>
          <p:nvPr/>
        </p:nvSpPr>
        <p:spPr bwMode="auto">
          <a:xfrm>
            <a:off x="4499992" y="4653136"/>
            <a:ext cx="360040" cy="216024"/>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dirty="0" smtClean="0"/>
              <a:t>From Egypt To Mount Sinai</a:t>
            </a:r>
          </a:p>
        </p:txBody>
      </p:sp>
      <p:pic>
        <p:nvPicPr>
          <p:cNvPr id="41987"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41988" name="Group 102"/>
          <p:cNvGrpSpPr>
            <a:grpSpLocks/>
          </p:cNvGrpSpPr>
          <p:nvPr/>
        </p:nvGrpSpPr>
        <p:grpSpPr bwMode="auto">
          <a:xfrm>
            <a:off x="5019675" y="2996952"/>
            <a:ext cx="3728789" cy="1828800"/>
            <a:chOff x="2736" y="1680"/>
            <a:chExt cx="2976" cy="1152"/>
          </a:xfrm>
        </p:grpSpPr>
        <p:sp>
          <p:nvSpPr>
            <p:cNvPr id="41989" name="AutoShape 103"/>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41990" name="Text Box 104"/>
            <p:cNvSpPr txBox="1">
              <a:spLocks noChangeArrowheads="1"/>
            </p:cNvSpPr>
            <p:nvPr/>
          </p:nvSpPr>
          <p:spPr bwMode="auto">
            <a:xfrm>
              <a:off x="2825" y="1872"/>
              <a:ext cx="2880" cy="634"/>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God instructed Moses to strike a rock, and water came out of it (Exo 17:6-7).</a:t>
              </a:r>
              <a:endParaRPr lang="en-US" b="1" dirty="0"/>
            </a:p>
          </p:txBody>
        </p:sp>
      </p:grpSp>
    </p:spTree>
  </p:cSld>
  <p:clrMapOvr>
    <a:masterClrMapping/>
  </p:clrMapOvr>
  <p:transition>
    <p:wipe dir="d"/>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dirty="0" smtClean="0"/>
              <a:t>From Egypt To Mount Sinai</a:t>
            </a:r>
          </a:p>
        </p:txBody>
      </p:sp>
      <p:pic>
        <p:nvPicPr>
          <p:cNvPr id="43011"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43012" name="Group 105"/>
          <p:cNvGrpSpPr>
            <a:grpSpLocks/>
          </p:cNvGrpSpPr>
          <p:nvPr/>
        </p:nvGrpSpPr>
        <p:grpSpPr bwMode="auto">
          <a:xfrm>
            <a:off x="5019675" y="2996952"/>
            <a:ext cx="3872805" cy="1828800"/>
            <a:chOff x="2736" y="1680"/>
            <a:chExt cx="2976" cy="1152"/>
          </a:xfrm>
          <a:solidFill>
            <a:schemeClr val="accent1">
              <a:lumMod val="50000"/>
            </a:schemeClr>
          </a:solidFill>
        </p:grpSpPr>
        <p:sp>
          <p:nvSpPr>
            <p:cNvPr id="43013" name="AutoShape 106"/>
            <p:cNvSpPr>
              <a:spLocks noChangeArrowheads="1"/>
            </p:cNvSpPr>
            <p:nvPr/>
          </p:nvSpPr>
          <p:spPr bwMode="auto">
            <a:xfrm flipV="1">
              <a:off x="2736" y="1680"/>
              <a:ext cx="2976" cy="1152"/>
            </a:xfrm>
            <a:prstGeom prst="wedgeRectCallout">
              <a:avLst>
                <a:gd name="adj1" fmla="val -56389"/>
                <a:gd name="adj2" fmla="val -50000"/>
              </a:avLst>
            </a:prstGeom>
            <a:grp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43014" name="Text Box 107"/>
            <p:cNvSpPr txBox="1">
              <a:spLocks noChangeArrowheads="1"/>
            </p:cNvSpPr>
            <p:nvPr/>
          </p:nvSpPr>
          <p:spPr bwMode="auto">
            <a:xfrm>
              <a:off x="2825" y="1872"/>
              <a:ext cx="2880" cy="826"/>
            </a:xfrm>
            <a:prstGeom prst="rect">
              <a:avLst/>
            </a:prstGeom>
            <a:grpFill/>
            <a:ln w="12700" cap="sq">
              <a:noFill/>
              <a:miter lim="800000"/>
              <a:headEnd type="none" w="sm" len="sm"/>
              <a:tailEnd type="none" w="sm" len="sm"/>
            </a:ln>
          </p:spPr>
          <p:txBody>
            <a:bodyPr>
              <a:spAutoFit/>
            </a:bodyPr>
            <a:lstStyle/>
            <a:p>
              <a:pPr>
                <a:spcBef>
                  <a:spcPct val="50000"/>
                </a:spcBef>
              </a:pPr>
              <a:r>
                <a:rPr lang="en-US" sz="2000" b="1" dirty="0"/>
                <a:t>At Rephidim, the Amalekites attacked Israel. Moses interceded while Joshua fought (Exo 17:8-10).</a:t>
              </a:r>
              <a:endParaRPr lang="en-US" b="1" dirty="0"/>
            </a:p>
          </p:txBody>
        </p:sp>
      </p:grpSp>
    </p:spTree>
  </p:cSld>
  <p:clrMapOvr>
    <a:masterClrMapping/>
  </p:clrMapOvr>
  <p:transition>
    <p:wipe di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2"/>
          <p:cNvSpPr>
            <a:spLocks noGrp="1" noChangeArrowheads="1"/>
          </p:cNvSpPr>
          <p:nvPr>
            <p:ph type="title"/>
          </p:nvPr>
        </p:nvSpPr>
        <p:spPr>
          <a:xfrm>
            <a:off x="685800" y="557213"/>
            <a:ext cx="7772400" cy="1143000"/>
          </a:xfrm>
        </p:spPr>
        <p:txBody>
          <a:bodyPr/>
          <a:lstStyle/>
          <a:p>
            <a:r>
              <a:rPr lang="en-US" dirty="0" smtClean="0"/>
              <a:t>Looking At The Covenants</a:t>
            </a:r>
          </a:p>
        </p:txBody>
      </p:sp>
      <p:graphicFrame>
        <p:nvGraphicFramePr>
          <p:cNvPr id="1026" name="Object 3"/>
          <p:cNvGraphicFramePr>
            <a:graphicFrameLocks noChangeAspect="1"/>
          </p:cNvGraphicFramePr>
          <p:nvPr>
            <p:ph type="tbl" idx="1"/>
          </p:nvPr>
        </p:nvGraphicFramePr>
        <p:xfrm>
          <a:off x="395536" y="1772816"/>
          <a:ext cx="9289032" cy="5930900"/>
        </p:xfrm>
        <a:graphic>
          <a:graphicData uri="http://schemas.openxmlformats.org/presentationml/2006/ole">
            <p:oleObj spid="_x0000_s1026" name="Document" r:id="rId3" imgW="8612632" imgH="6197675" progId="Word.Document.8">
              <p:embed/>
            </p:oleObj>
          </a:graphicData>
        </a:graphic>
      </p:graphicFrame>
    </p:spTree>
  </p:cSld>
  <p:clrMapOvr>
    <a:masterClrMapping/>
  </p:clrMapOvr>
  <p:transition>
    <p:wipe dir="d"/>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dirty="0" smtClean="0"/>
              <a:t>From Egypt To Mount Sinai</a:t>
            </a:r>
          </a:p>
        </p:txBody>
      </p:sp>
      <p:pic>
        <p:nvPicPr>
          <p:cNvPr id="44035"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44036" name="Group 108"/>
          <p:cNvGrpSpPr>
            <a:grpSpLocks/>
          </p:cNvGrpSpPr>
          <p:nvPr/>
        </p:nvGrpSpPr>
        <p:grpSpPr bwMode="auto">
          <a:xfrm>
            <a:off x="5076056" y="2996952"/>
            <a:ext cx="3888432" cy="1828800"/>
            <a:chOff x="2736" y="1680"/>
            <a:chExt cx="3024" cy="1152"/>
          </a:xfrm>
        </p:grpSpPr>
        <p:sp>
          <p:nvSpPr>
            <p:cNvPr id="44037" name="AutoShape 109"/>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44038" name="Text Box 110"/>
            <p:cNvSpPr txBox="1">
              <a:spLocks noChangeArrowheads="1"/>
            </p:cNvSpPr>
            <p:nvPr/>
          </p:nvSpPr>
          <p:spPr bwMode="auto">
            <a:xfrm>
              <a:off x="2880" y="1789"/>
              <a:ext cx="2880" cy="826"/>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Israel won when Moses’ hands were lifted up. Moses built an altar “The-LORD-Is-My-Banner” (Exo 17:11-16).</a:t>
              </a:r>
              <a:endParaRPr lang="en-US" b="1" dirty="0"/>
            </a:p>
          </p:txBody>
        </p:sp>
      </p:grpSp>
    </p:spTree>
  </p:cSld>
  <p:clrMapOvr>
    <a:masterClrMapping/>
  </p:clrMapOvr>
  <p:transition>
    <p:wipe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r>
              <a:rPr lang="en-US" dirty="0" smtClean="0"/>
              <a:t>From Egypt To Mount Sinai</a:t>
            </a:r>
          </a:p>
        </p:txBody>
      </p:sp>
      <p:pic>
        <p:nvPicPr>
          <p:cNvPr id="45059"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45060" name="Group 111"/>
          <p:cNvGrpSpPr>
            <a:grpSpLocks/>
          </p:cNvGrpSpPr>
          <p:nvPr/>
        </p:nvGrpSpPr>
        <p:grpSpPr bwMode="auto">
          <a:xfrm>
            <a:off x="5076056" y="3068960"/>
            <a:ext cx="3600400" cy="1828800"/>
            <a:chOff x="2736" y="1680"/>
            <a:chExt cx="3024" cy="1152"/>
          </a:xfrm>
        </p:grpSpPr>
        <p:sp>
          <p:nvSpPr>
            <p:cNvPr id="45061" name="AutoShape 112"/>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45062" name="Text Box 113"/>
            <p:cNvSpPr txBox="1">
              <a:spLocks noChangeArrowheads="1"/>
            </p:cNvSpPr>
            <p:nvPr/>
          </p:nvSpPr>
          <p:spPr bwMode="auto">
            <a:xfrm>
              <a:off x="2880" y="1744"/>
              <a:ext cx="2880" cy="1018"/>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Moses’ Father-in-law, Jethro came to visit him, and gave him counsel about solving people’s problems. (Exo 18:1-18).</a:t>
              </a:r>
              <a:endParaRPr lang="en-US" b="1" dirty="0"/>
            </a:p>
          </p:txBody>
        </p:sp>
      </p:grpSp>
    </p:spTree>
  </p:cSld>
  <p:clrMapOvr>
    <a:masterClrMapping/>
  </p:clrMapOvr>
  <p:transition>
    <p:wipe dir="d"/>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dirty="0" smtClean="0"/>
              <a:t>From Egypt To Mount Sinai</a:t>
            </a:r>
          </a:p>
        </p:txBody>
      </p:sp>
      <p:pic>
        <p:nvPicPr>
          <p:cNvPr id="46083"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46084" name="Group 114"/>
          <p:cNvGrpSpPr>
            <a:grpSpLocks/>
          </p:cNvGrpSpPr>
          <p:nvPr/>
        </p:nvGrpSpPr>
        <p:grpSpPr bwMode="auto">
          <a:xfrm>
            <a:off x="5076056" y="2996952"/>
            <a:ext cx="3816424" cy="1828800"/>
            <a:chOff x="2736" y="1680"/>
            <a:chExt cx="2976" cy="1152"/>
          </a:xfrm>
        </p:grpSpPr>
        <p:sp>
          <p:nvSpPr>
            <p:cNvPr id="46085" name="AutoShape 115"/>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46086" name="Text Box 116"/>
            <p:cNvSpPr txBox="1">
              <a:spLocks noChangeArrowheads="1"/>
            </p:cNvSpPr>
            <p:nvPr/>
          </p:nvSpPr>
          <p:spPr bwMode="auto">
            <a:xfrm>
              <a:off x="2880" y="1789"/>
              <a:ext cx="2558" cy="826"/>
            </a:xfrm>
            <a:prstGeom prst="rect">
              <a:avLst/>
            </a:prstGeom>
            <a:noFill/>
            <a:ln w="12700" cap="sq">
              <a:noFill/>
              <a:miter lim="800000"/>
              <a:headEnd type="none" w="sm" len="sm"/>
              <a:tailEnd type="none" w="sm" len="sm"/>
            </a:ln>
          </p:spPr>
          <p:txBody>
            <a:bodyPr wrap="square">
              <a:spAutoFit/>
            </a:bodyPr>
            <a:lstStyle/>
            <a:p>
              <a:pPr>
                <a:spcBef>
                  <a:spcPct val="50000"/>
                </a:spcBef>
              </a:pPr>
              <a:r>
                <a:rPr lang="en-US" sz="2000" b="1" dirty="0"/>
                <a:t>Moses appointed judges over 1000, 100, 50 and 10 respectively as advised by Jethro (Exo 18:19-27).</a:t>
              </a:r>
              <a:endParaRPr lang="en-US" b="1" dirty="0"/>
            </a:p>
          </p:txBody>
        </p:sp>
      </p:grpSp>
    </p:spTree>
  </p:cSld>
  <p:clrMapOvr>
    <a:masterClrMapping/>
  </p:clrMapOvr>
  <p:transition>
    <p:wipe dir="d"/>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dirty="0" smtClean="0"/>
              <a:t>From Egypt To Mount Sinai</a:t>
            </a:r>
          </a:p>
        </p:txBody>
      </p:sp>
      <p:pic>
        <p:nvPicPr>
          <p:cNvPr id="47107" name="Picture 5" descr="E:\pcbible\MAP2.BMP"/>
          <p:cNvPicPr>
            <a:picLocks noChangeAspect="1" noChangeArrowheads="1"/>
          </p:cNvPicPr>
          <p:nvPr/>
        </p:nvPicPr>
        <p:blipFill>
          <a:blip r:embed="rId2" cstate="print"/>
          <a:srcRect/>
          <a:stretch>
            <a:fillRect/>
          </a:stretch>
        </p:blipFill>
        <p:spPr bwMode="auto">
          <a:xfrm>
            <a:off x="1371600" y="1524000"/>
            <a:ext cx="6764338" cy="4740275"/>
          </a:xfrm>
          <a:prstGeom prst="rect">
            <a:avLst/>
          </a:prstGeom>
          <a:noFill/>
          <a:ln w="9525">
            <a:noFill/>
            <a:miter lim="800000"/>
            <a:headEnd/>
            <a:tailEnd/>
          </a:ln>
        </p:spPr>
      </p:pic>
      <p:grpSp>
        <p:nvGrpSpPr>
          <p:cNvPr id="47108" name="Group 118"/>
          <p:cNvGrpSpPr>
            <a:grpSpLocks/>
          </p:cNvGrpSpPr>
          <p:nvPr/>
        </p:nvGrpSpPr>
        <p:grpSpPr bwMode="auto">
          <a:xfrm>
            <a:off x="5410200" y="3048000"/>
            <a:ext cx="3298825" cy="1981200"/>
            <a:chOff x="2736" y="1680"/>
            <a:chExt cx="2976" cy="1152"/>
          </a:xfrm>
        </p:grpSpPr>
        <p:sp>
          <p:nvSpPr>
            <p:cNvPr id="47110" name="AutoShape 119"/>
            <p:cNvSpPr>
              <a:spLocks noChangeArrowheads="1"/>
            </p:cNvSpPr>
            <p:nvPr/>
          </p:nvSpPr>
          <p:spPr bwMode="auto">
            <a:xfrm flipV="1">
              <a:off x="2736" y="1680"/>
              <a:ext cx="2976" cy="1152"/>
            </a:xfrm>
            <a:prstGeom prst="wedgeRectCallout">
              <a:avLst>
                <a:gd name="adj1" fmla="val -56389"/>
                <a:gd name="adj2" fmla="val -50000"/>
              </a:avLst>
            </a:prstGeom>
            <a:solidFill>
              <a:schemeClr val="accent1">
                <a:lumMod val="50000"/>
              </a:schemeClr>
            </a:solidFill>
            <a:ln w="12700" cap="sq">
              <a:solidFill>
                <a:schemeClr val="tx1"/>
              </a:solidFill>
              <a:miter lim="800000"/>
              <a:headEnd type="none" w="sm" len="sm"/>
              <a:tailEnd type="none" w="sm" len="sm"/>
            </a:ln>
          </p:spPr>
          <p:txBody>
            <a:bodyPr rot="10800000" wrap="none" anchor="ctr"/>
            <a:lstStyle/>
            <a:p>
              <a:pPr algn="ctr"/>
              <a:endParaRPr lang="en-US" b="1" dirty="0"/>
            </a:p>
          </p:txBody>
        </p:sp>
        <p:sp>
          <p:nvSpPr>
            <p:cNvPr id="47111" name="Text Box 120"/>
            <p:cNvSpPr txBox="1">
              <a:spLocks noChangeArrowheads="1"/>
            </p:cNvSpPr>
            <p:nvPr/>
          </p:nvSpPr>
          <p:spPr bwMode="auto">
            <a:xfrm>
              <a:off x="2824" y="1776"/>
              <a:ext cx="2879" cy="940"/>
            </a:xfrm>
            <a:prstGeom prst="rect">
              <a:avLst/>
            </a:prstGeom>
            <a:noFill/>
            <a:ln w="12700" cap="sq">
              <a:noFill/>
              <a:miter lim="800000"/>
              <a:headEnd type="none" w="sm" len="sm"/>
              <a:tailEnd type="none" w="sm" len="sm"/>
            </a:ln>
          </p:spPr>
          <p:txBody>
            <a:bodyPr>
              <a:spAutoFit/>
            </a:bodyPr>
            <a:lstStyle/>
            <a:p>
              <a:pPr>
                <a:spcBef>
                  <a:spcPct val="50000"/>
                </a:spcBef>
              </a:pPr>
              <a:r>
                <a:rPr lang="en-US" sz="2000" b="1" dirty="0"/>
                <a:t>Israel came to the Wilderness of Sinai in the third month after going out of Egypt</a:t>
              </a:r>
              <a:br>
                <a:rPr lang="en-US" sz="2000" b="1" dirty="0"/>
              </a:br>
              <a:r>
                <a:rPr lang="en-US" sz="2000" b="1" dirty="0"/>
                <a:t>(Exo 19:1-2).</a:t>
              </a:r>
              <a:endParaRPr lang="en-US" b="1" dirty="0"/>
            </a:p>
          </p:txBody>
        </p:sp>
      </p:grpSp>
      <p:sp>
        <p:nvSpPr>
          <p:cNvPr id="47109" name="Line 117"/>
          <p:cNvSpPr>
            <a:spLocks noChangeShapeType="1"/>
          </p:cNvSpPr>
          <p:nvPr/>
        </p:nvSpPr>
        <p:spPr bwMode="auto">
          <a:xfrm>
            <a:off x="4644008" y="4725144"/>
            <a:ext cx="385192" cy="227856"/>
          </a:xfrm>
          <a:prstGeom prst="line">
            <a:avLst/>
          </a:prstGeom>
          <a:noFill/>
          <a:ln w="57150" cap="sq">
            <a:solidFill>
              <a:srgbClr val="990033"/>
            </a:solidFill>
            <a:round/>
            <a:headEnd type="none" w="sm" len="sm"/>
            <a:tailEnd type="triangle" w="sm" len="sm"/>
          </a:ln>
        </p:spPr>
        <p:txBody>
          <a:bodyPr wrap="none" anchor="ctr"/>
          <a:lstStyle/>
          <a:p>
            <a:endParaRPr lang="en-US" dirty="0"/>
          </a:p>
        </p:txBody>
      </p:sp>
    </p:spTree>
  </p:cSld>
  <p:clrMapOvr>
    <a:masterClrMapping/>
  </p:clrMapOvr>
  <p:transition>
    <p:wipe dir="d"/>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Leviticus 23:15-16</a:t>
            </a:r>
            <a:endParaRPr lang="en-US" dirty="0"/>
          </a:p>
        </p:txBody>
      </p:sp>
      <p:sp>
        <p:nvSpPr>
          <p:cNvPr id="3" name="Content Placeholder 2"/>
          <p:cNvSpPr>
            <a:spLocks noGrp="1"/>
          </p:cNvSpPr>
          <p:nvPr>
            <p:ph idx="1"/>
          </p:nvPr>
        </p:nvSpPr>
        <p:spPr/>
        <p:txBody>
          <a:bodyPr/>
          <a:lstStyle/>
          <a:p>
            <a:pPr marL="457200" indent="-457200">
              <a:buSzPct val="70000"/>
              <a:buFont typeface="+mj-lt"/>
              <a:buAutoNum type="arabicPeriod" startAt="15"/>
            </a:pPr>
            <a:r>
              <a:rPr lang="en-US" dirty="0" smtClean="0"/>
              <a:t>And you shall count for yourselves </a:t>
            </a:r>
            <a:r>
              <a:rPr lang="en-US" dirty="0" smtClean="0">
                <a:solidFill>
                  <a:srgbClr val="FFC000"/>
                </a:solidFill>
              </a:rPr>
              <a:t>from the day after the Sabbath</a:t>
            </a:r>
            <a:r>
              <a:rPr lang="en-US" dirty="0" smtClean="0"/>
              <a:t>, from the day that you brought the sheaf of the wave offering: seven Sabbaths shall be completed. </a:t>
            </a:r>
          </a:p>
          <a:p>
            <a:pPr marL="457200" indent="-457200">
              <a:buSzPct val="70000"/>
              <a:buFont typeface="+mj-lt"/>
              <a:buAutoNum type="arabicPeriod" startAt="15"/>
            </a:pPr>
            <a:r>
              <a:rPr lang="en-US" dirty="0" smtClean="0"/>
              <a:t>Count fifty days </a:t>
            </a:r>
            <a:r>
              <a:rPr lang="en-US" dirty="0" smtClean="0">
                <a:solidFill>
                  <a:srgbClr val="FFC000"/>
                </a:solidFill>
              </a:rPr>
              <a:t>to the day after the seventh Sabbath</a:t>
            </a:r>
            <a:r>
              <a:rPr lang="en-US" dirty="0" smtClean="0"/>
              <a:t>; then you shall offer a new grain offering to the </a:t>
            </a:r>
            <a:r>
              <a:rPr lang="en-US" dirty="0" smtClean="0"/>
              <a:t>LORD.</a:t>
            </a:r>
            <a:endParaRPr lang="en-US" dirty="0"/>
          </a:p>
        </p:txBody>
      </p:sp>
      <p:pic>
        <p:nvPicPr>
          <p:cNvPr id="6" name="Picture 5" descr="50Days.jpg"/>
          <p:cNvPicPr>
            <a:picLocks noChangeAspect="1"/>
          </p:cNvPicPr>
          <p:nvPr/>
        </p:nvPicPr>
        <p:blipFill>
          <a:blip r:embed="rId2" cstate="print"/>
          <a:stretch>
            <a:fillRect/>
          </a:stretch>
        </p:blipFill>
        <p:spPr>
          <a:xfrm>
            <a:off x="179512" y="3717032"/>
            <a:ext cx="8820472" cy="882047"/>
          </a:xfrm>
          <a:prstGeom prst="rect">
            <a:avLst/>
          </a:prstGeom>
        </p:spPr>
      </p:pic>
      <p:sp>
        <p:nvSpPr>
          <p:cNvPr id="7" name="TextBox 6"/>
          <p:cNvSpPr txBox="1"/>
          <p:nvPr/>
        </p:nvSpPr>
        <p:spPr>
          <a:xfrm>
            <a:off x="611560" y="4941168"/>
            <a:ext cx="8136904" cy="1200329"/>
          </a:xfrm>
          <a:prstGeom prst="rect">
            <a:avLst/>
          </a:prstGeom>
          <a:solidFill>
            <a:schemeClr val="tx1"/>
          </a:solidFill>
        </p:spPr>
        <p:txBody>
          <a:bodyPr wrap="square" rtlCol="0">
            <a:spAutoFit/>
          </a:bodyPr>
          <a:lstStyle/>
          <a:p>
            <a:r>
              <a:rPr lang="en-US" dirty="0" smtClean="0">
                <a:solidFill>
                  <a:schemeClr val="tx2">
                    <a:lumMod val="25000"/>
                  </a:schemeClr>
                </a:solidFill>
              </a:rPr>
              <a:t>The Feast of Pentecost will always be the day after the seventh Sabbath. It will always begin on the evening of a Saturday.</a:t>
            </a:r>
            <a:endParaRPr lang="en-US" dirty="0">
              <a:solidFill>
                <a:schemeClr val="tx2">
                  <a:lumMod val="25000"/>
                </a:schemeClr>
              </a:solidFill>
            </a:endParaRPr>
          </a:p>
        </p:txBody>
      </p:sp>
    </p:spTree>
  </p:cSld>
  <p:clrMapOvr>
    <a:masterClrMapping/>
  </p:clrMapOvr>
  <p:transition>
    <p:wipe dir="d"/>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p:cNvSpPr>
            <a:spLocks noGrp="1" noChangeArrowheads="1"/>
          </p:cNvSpPr>
          <p:nvPr>
            <p:ph type="title"/>
          </p:nvPr>
        </p:nvSpPr>
        <p:spPr>
          <a:xfrm>
            <a:off x="685800" y="765175"/>
            <a:ext cx="7772400" cy="1143000"/>
          </a:xfrm>
        </p:spPr>
        <p:txBody>
          <a:bodyPr>
            <a:normAutofit fontScale="90000"/>
          </a:bodyPr>
          <a:lstStyle/>
          <a:p>
            <a:r>
              <a:rPr lang="en-US" dirty="0" smtClean="0"/>
              <a:t>The First </a:t>
            </a:r>
            <a:r>
              <a:rPr lang="en-US" dirty="0" smtClean="0">
                <a:solidFill>
                  <a:srgbClr val="FFCC00"/>
                </a:solidFill>
              </a:rPr>
              <a:t>Pentecost</a:t>
            </a:r>
            <a:r>
              <a:rPr lang="en-US" dirty="0" smtClean="0"/>
              <a:t>:</a:t>
            </a:r>
            <a:br>
              <a:rPr lang="en-US" dirty="0" smtClean="0"/>
            </a:br>
            <a:r>
              <a:rPr lang="en-US" sz="3100" dirty="0" smtClean="0">
                <a:solidFill>
                  <a:srgbClr val="FFCC00"/>
                </a:solidFill>
                <a:latin typeface="Arial" pitchFamily="34" charset="0"/>
                <a:cs typeface="Arial" pitchFamily="34" charset="0"/>
              </a:rPr>
              <a:t>50</a:t>
            </a:r>
            <a:r>
              <a:rPr lang="en-US" sz="3100" baseline="30000" dirty="0" smtClean="0">
                <a:solidFill>
                  <a:srgbClr val="FFCC00"/>
                </a:solidFill>
                <a:latin typeface="Arial" pitchFamily="34" charset="0"/>
                <a:cs typeface="Arial" pitchFamily="34" charset="0"/>
              </a:rPr>
              <a:t>th</a:t>
            </a:r>
            <a:r>
              <a:rPr lang="en-US" sz="3100" dirty="0" smtClean="0">
                <a:solidFill>
                  <a:srgbClr val="FFCC00"/>
                </a:solidFill>
                <a:latin typeface="Arial" pitchFamily="34" charset="0"/>
                <a:cs typeface="Arial" pitchFamily="34" charset="0"/>
              </a:rPr>
              <a:t> Day</a:t>
            </a:r>
            <a:r>
              <a:rPr lang="en-US" sz="3100" dirty="0" smtClean="0">
                <a:latin typeface="Arial" pitchFamily="34" charset="0"/>
                <a:cs typeface="Arial" pitchFamily="34" charset="0"/>
              </a:rPr>
              <a:t> After Crossing the Red Sea</a:t>
            </a:r>
          </a:p>
        </p:txBody>
      </p:sp>
      <p:graphicFrame>
        <p:nvGraphicFramePr>
          <p:cNvPr id="3074" name="Object 3"/>
          <p:cNvGraphicFramePr>
            <a:graphicFrameLocks noChangeAspect="1"/>
          </p:cNvGraphicFramePr>
          <p:nvPr>
            <p:ph type="tbl" idx="1"/>
          </p:nvPr>
        </p:nvGraphicFramePr>
        <p:xfrm>
          <a:off x="901700" y="2100263"/>
          <a:ext cx="7523163" cy="5345112"/>
        </p:xfrm>
        <a:graphic>
          <a:graphicData uri="http://schemas.openxmlformats.org/presentationml/2006/ole">
            <p:oleObj spid="_x0000_s3074" name="Document" r:id="rId3" imgW="7858657" imgH="5583306" progId="Word.Document.8">
              <p:embed/>
            </p:oleObj>
          </a:graphicData>
        </a:graphic>
      </p:graphicFrame>
    </p:spTree>
  </p:cSld>
  <p:clrMapOvr>
    <a:masterClrMapping/>
  </p:clrMapOvr>
  <p:transition>
    <p:wipe dir="d"/>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8131" name="Group 3"/>
          <p:cNvGrpSpPr>
            <a:grpSpLocks/>
          </p:cNvGrpSpPr>
          <p:nvPr/>
        </p:nvGrpSpPr>
        <p:grpSpPr bwMode="auto">
          <a:xfrm>
            <a:off x="1295400" y="2209800"/>
            <a:ext cx="7010400" cy="4114800"/>
            <a:chOff x="816" y="1392"/>
            <a:chExt cx="4416" cy="2592"/>
          </a:xfrm>
        </p:grpSpPr>
        <p:sp>
          <p:nvSpPr>
            <p:cNvPr id="48134"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48135"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48136"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48137"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sp>
        <p:nvSpPr>
          <p:cNvPr id="48132" name="Text Box 10"/>
          <p:cNvSpPr txBox="1">
            <a:spLocks noChangeArrowheads="1"/>
          </p:cNvSpPr>
          <p:nvPr/>
        </p:nvSpPr>
        <p:spPr bwMode="auto">
          <a:xfrm>
            <a:off x="1752600" y="2895600"/>
            <a:ext cx="5410200" cy="822325"/>
          </a:xfrm>
          <a:prstGeom prst="rect">
            <a:avLst/>
          </a:prstGeom>
          <a:noFill/>
          <a:ln w="12700" cap="sq">
            <a:noFill/>
            <a:miter lim="800000"/>
            <a:headEnd type="none" w="sm" len="sm"/>
            <a:tailEnd type="none" w="sm" len="sm"/>
          </a:ln>
        </p:spPr>
        <p:txBody>
          <a:bodyPr>
            <a:spAutoFit/>
          </a:bodyPr>
          <a:lstStyle/>
          <a:p>
            <a:pPr>
              <a:spcBef>
                <a:spcPct val="50000"/>
              </a:spcBef>
            </a:pPr>
            <a:r>
              <a:rPr lang="en-US" dirty="0"/>
              <a:t>Moses went up to God.</a:t>
            </a:r>
            <a:endParaRPr lang="en-US" sz="1800" dirty="0"/>
          </a:p>
          <a:p>
            <a:endParaRPr lang="en-US" dirty="0"/>
          </a:p>
        </p:txBody>
      </p:sp>
      <p:sp>
        <p:nvSpPr>
          <p:cNvPr id="48133" name="AutoShape 9"/>
          <p:cNvSpPr>
            <a:spLocks noChangeArrowheads="1"/>
          </p:cNvSpPr>
          <p:nvPr/>
        </p:nvSpPr>
        <p:spPr bwMode="auto">
          <a:xfrm rot="1677416">
            <a:off x="5029200" y="3048000"/>
            <a:ext cx="914400" cy="2362200"/>
          </a:xfrm>
          <a:prstGeom prst="upArrow">
            <a:avLst>
              <a:gd name="adj1" fmla="val 50000"/>
              <a:gd name="adj2" fmla="val 64583"/>
            </a:avLst>
          </a:prstGeom>
          <a:solidFill>
            <a:srgbClr val="FF6600"/>
          </a:solidFill>
          <a:ln w="12700" cap="sq">
            <a:solidFill>
              <a:schemeClr val="tx1"/>
            </a:solidFill>
            <a:miter lim="800000"/>
            <a:headEnd type="none" w="sm" len="sm"/>
            <a:tailEnd type="none" w="sm" len="sm"/>
          </a:ln>
        </p:spPr>
        <p:txBody>
          <a:bodyPr wrap="none" anchor="ctr"/>
          <a:lstStyle/>
          <a:p>
            <a:endParaRPr lang="en-SG" dirty="0"/>
          </a:p>
        </p:txBody>
      </p:sp>
      <p:sp>
        <p:nvSpPr>
          <p:cNvPr id="11" name="Title 1"/>
          <p:cNvSpPr>
            <a:spLocks noGrp="1"/>
          </p:cNvSpPr>
          <p:nvPr>
            <p:ph type="title"/>
          </p:nvPr>
        </p:nvSpPr>
        <p:spPr>
          <a:xfrm>
            <a:off x="395536" y="557213"/>
            <a:ext cx="8567489" cy="855563"/>
          </a:xfrm>
        </p:spPr>
        <p:txBody>
          <a:bodyPr/>
          <a:lstStyle/>
          <a:p>
            <a:r>
              <a:rPr lang="en-US" sz="2400" b="1" dirty="0" smtClean="0">
                <a:solidFill>
                  <a:srgbClr val="FFC000"/>
                </a:solidFill>
              </a:rPr>
              <a:t>What Actually Happened on the First Pentecost at Mount Sinai?</a:t>
            </a:r>
            <a:endParaRPr lang="en-US" sz="2400" dirty="0" smtClean="0">
              <a:solidFill>
                <a:srgbClr val="FFC000"/>
              </a:solidFill>
            </a:endParaRPr>
          </a:p>
        </p:txBody>
      </p:sp>
    </p:spTree>
  </p:cSld>
  <p:clrMapOvr>
    <a:masterClrMapping/>
  </p:clrMapOvr>
  <p:transition>
    <p:wipe dir="d"/>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9155" name="Group 3"/>
          <p:cNvGrpSpPr>
            <a:grpSpLocks/>
          </p:cNvGrpSpPr>
          <p:nvPr/>
        </p:nvGrpSpPr>
        <p:grpSpPr bwMode="auto">
          <a:xfrm>
            <a:off x="1295400" y="2209800"/>
            <a:ext cx="7010400" cy="4114800"/>
            <a:chOff x="816" y="1392"/>
            <a:chExt cx="4416" cy="2592"/>
          </a:xfrm>
        </p:grpSpPr>
        <p:sp>
          <p:nvSpPr>
            <p:cNvPr id="49159"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49160"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49161"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49162"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grpSp>
        <p:nvGrpSpPr>
          <p:cNvPr id="49156" name="Group 17"/>
          <p:cNvGrpSpPr>
            <a:grpSpLocks/>
          </p:cNvGrpSpPr>
          <p:nvPr/>
        </p:nvGrpSpPr>
        <p:grpSpPr bwMode="auto">
          <a:xfrm>
            <a:off x="914400" y="1600200"/>
            <a:ext cx="6781800" cy="3786188"/>
            <a:chOff x="576" y="1008"/>
            <a:chExt cx="4272" cy="2385"/>
          </a:xfrm>
        </p:grpSpPr>
        <p:sp>
          <p:nvSpPr>
            <p:cNvPr id="49157" name="Text Box 11"/>
            <p:cNvSpPr txBox="1">
              <a:spLocks noChangeArrowheads="1"/>
            </p:cNvSpPr>
            <p:nvPr/>
          </p:nvSpPr>
          <p:spPr bwMode="auto">
            <a:xfrm>
              <a:off x="576" y="1008"/>
              <a:ext cx="3408" cy="2385"/>
            </a:xfrm>
            <a:prstGeom prst="rect">
              <a:avLst/>
            </a:prstGeom>
            <a:solidFill>
              <a:schemeClr val="accent1">
                <a:lumMod val="50000"/>
              </a:schemeClr>
            </a:solidFill>
            <a:ln w="12700" cap="sq">
              <a:solidFill>
                <a:srgbClr val="003399"/>
              </a:solidFill>
              <a:miter lim="800000"/>
              <a:headEnd type="none" w="sm" len="sm"/>
              <a:tailEnd type="none" w="sm" len="sm"/>
            </a:ln>
          </p:spPr>
          <p:txBody>
            <a:bodyPr>
              <a:spAutoFit/>
            </a:bodyPr>
            <a:lstStyle/>
            <a:p>
              <a:pPr>
                <a:spcBef>
                  <a:spcPct val="50000"/>
                </a:spcBef>
              </a:pPr>
              <a:r>
                <a:rPr lang="en-US" sz="2000" dirty="0"/>
                <a:t>The LORD said to him, “Thus you shall say to the house of Jacob, and tell the children of Israel: 'You have seen what I did to the Egyptians, and how I bore you on eagles' wings and brought you to Myself. Now therefore, if you will indeed obey My voice and keep My covenant, then you shall be a special treasure to Me above all people; for all the earth is Mine. And you shall be to Me </a:t>
              </a:r>
              <a:r>
                <a:rPr lang="en-US" sz="2000" b="1" dirty="0">
                  <a:solidFill>
                    <a:srgbClr val="FFCC00"/>
                  </a:solidFill>
                </a:rPr>
                <a:t>a kingdom of priests and a holy nation</a:t>
              </a:r>
              <a:r>
                <a:rPr lang="en-US" sz="2000" dirty="0"/>
                <a:t>.' These are the words which you shall speak to the children of Israel.” Exodus </a:t>
              </a:r>
              <a:r>
                <a:rPr lang="en-US" sz="2000" dirty="0" smtClean="0"/>
                <a:t>19:3-6</a:t>
              </a:r>
              <a:endParaRPr lang="en-US" dirty="0"/>
            </a:p>
          </p:txBody>
        </p:sp>
        <p:sp>
          <p:nvSpPr>
            <p:cNvPr id="49158" name="AutoShape 16"/>
            <p:cNvSpPr>
              <a:spLocks noChangeArrowheads="1"/>
            </p:cNvSpPr>
            <p:nvPr/>
          </p:nvSpPr>
          <p:spPr bwMode="auto">
            <a:xfrm>
              <a:off x="3984" y="1200"/>
              <a:ext cx="864" cy="864"/>
            </a:xfrm>
            <a:prstGeom prst="irregularSeal1">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grpSp>
    </p:spTree>
  </p:cSld>
  <p:clrMapOvr>
    <a:masterClrMapping/>
  </p:clrMapOvr>
  <p:transition>
    <p:wipe dir="d"/>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0179" name="Group 3"/>
          <p:cNvGrpSpPr>
            <a:grpSpLocks/>
          </p:cNvGrpSpPr>
          <p:nvPr/>
        </p:nvGrpSpPr>
        <p:grpSpPr bwMode="auto">
          <a:xfrm>
            <a:off x="1295400" y="2209800"/>
            <a:ext cx="7010400" cy="4114800"/>
            <a:chOff x="816" y="1392"/>
            <a:chExt cx="4416" cy="2592"/>
          </a:xfrm>
        </p:grpSpPr>
        <p:sp>
          <p:nvSpPr>
            <p:cNvPr id="50182"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0183"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0184"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0185"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sp>
        <p:nvSpPr>
          <p:cNvPr id="50180" name="Text Box 20"/>
          <p:cNvSpPr txBox="1">
            <a:spLocks noChangeArrowheads="1"/>
          </p:cNvSpPr>
          <p:nvPr/>
        </p:nvSpPr>
        <p:spPr bwMode="auto">
          <a:xfrm>
            <a:off x="609600" y="1752600"/>
            <a:ext cx="5638800" cy="2678113"/>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dirty="0"/>
              <a:t>So Moses came and called for the elders of the people, and laid before them all these words which the LORD commanded him. Then all the people answered together and said, "All that the LORD has spoken we will do." </a:t>
            </a:r>
            <a:r>
              <a:rPr lang="en-US" b="1" dirty="0"/>
              <a:t>Exodus 19:7-8</a:t>
            </a:r>
            <a:endParaRPr lang="en-US" dirty="0"/>
          </a:p>
        </p:txBody>
      </p:sp>
      <p:sp>
        <p:nvSpPr>
          <p:cNvPr id="50181" name="AutoShape 18"/>
          <p:cNvSpPr>
            <a:spLocks noChangeArrowheads="1"/>
          </p:cNvSpPr>
          <p:nvPr/>
        </p:nvSpPr>
        <p:spPr bwMode="auto">
          <a:xfrm rot="-3514534">
            <a:off x="6248400" y="3581400"/>
            <a:ext cx="1143000" cy="1143000"/>
          </a:xfrm>
          <a:prstGeom prst="leftArrow">
            <a:avLst>
              <a:gd name="adj1" fmla="val 50000"/>
              <a:gd name="adj2" fmla="val 25000"/>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spTree>
  </p:cSld>
  <p:clrMapOvr>
    <a:masterClrMapping/>
  </p:clrMapOvr>
  <p:transition>
    <p:wipe dir="d"/>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1203" name="Group 3"/>
          <p:cNvGrpSpPr>
            <a:grpSpLocks/>
          </p:cNvGrpSpPr>
          <p:nvPr/>
        </p:nvGrpSpPr>
        <p:grpSpPr bwMode="auto">
          <a:xfrm>
            <a:off x="1295400" y="2209800"/>
            <a:ext cx="7010400" cy="4114800"/>
            <a:chOff x="816" y="1392"/>
            <a:chExt cx="4416" cy="2592"/>
          </a:xfrm>
        </p:grpSpPr>
        <p:sp>
          <p:nvSpPr>
            <p:cNvPr id="51208"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1209"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1210"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1211"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sp>
        <p:nvSpPr>
          <p:cNvPr id="51204" name="Text Box 30"/>
          <p:cNvSpPr txBox="1">
            <a:spLocks noChangeArrowheads="1"/>
          </p:cNvSpPr>
          <p:nvPr/>
        </p:nvSpPr>
        <p:spPr bwMode="auto">
          <a:xfrm>
            <a:off x="611560" y="1628800"/>
            <a:ext cx="5638800" cy="3786188"/>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dirty="0"/>
              <a:t>So Moses brought back the words of the people to the LORD. </a:t>
            </a:r>
          </a:p>
          <a:p>
            <a:endParaRPr lang="en-US" dirty="0"/>
          </a:p>
          <a:p>
            <a:r>
              <a:rPr lang="en-US" dirty="0"/>
              <a:t>And the LORD said to Moses, "Behold, I come to you in the thick cloud, that the people may hear when I speak with you, and believe you forever.”</a:t>
            </a:r>
          </a:p>
          <a:p>
            <a:endParaRPr lang="en-US" dirty="0"/>
          </a:p>
          <a:p>
            <a:r>
              <a:rPr lang="en-US" dirty="0"/>
              <a:t>So Moses told the words of the people to the LORD. Exo 19:8-9</a:t>
            </a:r>
          </a:p>
        </p:txBody>
      </p:sp>
      <p:grpSp>
        <p:nvGrpSpPr>
          <p:cNvPr id="51205" name="Group 43"/>
          <p:cNvGrpSpPr>
            <a:grpSpLocks/>
          </p:cNvGrpSpPr>
          <p:nvPr/>
        </p:nvGrpSpPr>
        <p:grpSpPr bwMode="auto">
          <a:xfrm>
            <a:off x="6172200" y="1905000"/>
            <a:ext cx="1676400" cy="2209800"/>
            <a:chOff x="3936" y="1392"/>
            <a:chExt cx="1056" cy="1392"/>
          </a:xfrm>
        </p:grpSpPr>
        <p:sp>
          <p:nvSpPr>
            <p:cNvPr id="51206" name="AutoShape 29"/>
            <p:cNvSpPr>
              <a:spLocks noChangeArrowheads="1"/>
            </p:cNvSpPr>
            <p:nvPr/>
          </p:nvSpPr>
          <p:spPr bwMode="auto">
            <a:xfrm rot="6618099">
              <a:off x="3936" y="2064"/>
              <a:ext cx="720" cy="720"/>
            </a:xfrm>
            <a:prstGeom prst="leftArrow">
              <a:avLst>
                <a:gd name="adj1" fmla="val 50000"/>
                <a:gd name="adj2" fmla="val 25000"/>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sp>
          <p:nvSpPr>
            <p:cNvPr id="51207" name="AutoShape 42"/>
            <p:cNvSpPr>
              <a:spLocks noChangeArrowheads="1"/>
            </p:cNvSpPr>
            <p:nvPr/>
          </p:nvSpPr>
          <p:spPr bwMode="auto">
            <a:xfrm>
              <a:off x="4128" y="1392"/>
              <a:ext cx="864" cy="672"/>
            </a:xfrm>
            <a:prstGeom prst="irregularSeal2">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grpSp>
    </p:spTree>
  </p:cSld>
  <p:clrMapOvr>
    <a:masterClrMapping/>
  </p:clrMapOvr>
  <p:transition>
    <p:wipe dir="d"/>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US" dirty="0" smtClean="0"/>
              <a:t>Hermeneutic Remainders</a:t>
            </a:r>
          </a:p>
        </p:txBody>
      </p:sp>
      <p:sp>
        <p:nvSpPr>
          <p:cNvPr id="14339" name="Rectangle 3"/>
          <p:cNvSpPr>
            <a:spLocks noGrp="1" noChangeArrowheads="1"/>
          </p:cNvSpPr>
          <p:nvPr>
            <p:ph idx="1"/>
          </p:nvPr>
        </p:nvSpPr>
        <p:spPr/>
        <p:txBody>
          <a:bodyPr/>
          <a:lstStyle/>
          <a:p>
            <a:r>
              <a:rPr lang="en-US" dirty="0" smtClean="0"/>
              <a:t>Scriptures cannot contradict scriptures.</a:t>
            </a:r>
          </a:p>
          <a:p>
            <a:r>
              <a:rPr lang="en-US" dirty="0" smtClean="0"/>
              <a:t>All scriptures must be seen in the light of their context. </a:t>
            </a:r>
          </a:p>
          <a:p>
            <a:r>
              <a:rPr lang="en-US" dirty="0" smtClean="0"/>
              <a:t>God never changes. (Mal 3:6; Heb 13:8; James 1:17)</a:t>
            </a:r>
          </a:p>
        </p:txBody>
      </p:sp>
    </p:spTree>
  </p:cSld>
  <p:clrMapOvr>
    <a:masterClrMapping/>
  </p:clrMapOvr>
  <p:transition>
    <p:wipe dir="d"/>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2227" name="Group 3"/>
          <p:cNvGrpSpPr>
            <a:grpSpLocks/>
          </p:cNvGrpSpPr>
          <p:nvPr/>
        </p:nvGrpSpPr>
        <p:grpSpPr bwMode="auto">
          <a:xfrm>
            <a:off x="1295400" y="2209800"/>
            <a:ext cx="7010400" cy="4114800"/>
            <a:chOff x="816" y="1392"/>
            <a:chExt cx="4416" cy="2592"/>
          </a:xfrm>
        </p:grpSpPr>
        <p:sp>
          <p:nvSpPr>
            <p:cNvPr id="52230"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2231"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2232"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2233"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sp>
        <p:nvSpPr>
          <p:cNvPr id="52228" name="Text Box 47"/>
          <p:cNvSpPr txBox="1">
            <a:spLocks noChangeArrowheads="1"/>
          </p:cNvSpPr>
          <p:nvPr/>
        </p:nvSpPr>
        <p:spPr bwMode="auto">
          <a:xfrm>
            <a:off x="611560" y="1052736"/>
            <a:ext cx="5638800" cy="5029200"/>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sz="2000" dirty="0"/>
              <a:t>Then the LORD said to Moses, "Go to the people and consecrate them today and tomorrow, and let them wash their clothes. And let them be ready for </a:t>
            </a:r>
            <a:r>
              <a:rPr lang="en-US" sz="2000" b="1" dirty="0">
                <a:solidFill>
                  <a:srgbClr val="FFC000"/>
                </a:solidFill>
              </a:rPr>
              <a:t>the third day. </a:t>
            </a:r>
            <a:r>
              <a:rPr lang="en-US" sz="2000" dirty="0"/>
              <a:t>For on the third day the LORD will come down upon Mount Sinai </a:t>
            </a:r>
            <a:r>
              <a:rPr lang="en-US" sz="2000" b="1" dirty="0">
                <a:solidFill>
                  <a:srgbClr val="FFCC00"/>
                </a:solidFill>
              </a:rPr>
              <a:t>in the sight of all the people</a:t>
            </a:r>
            <a:r>
              <a:rPr lang="en-US" sz="2000" dirty="0"/>
              <a:t>. You shall set bounds for the people all around, saying, 'Take heed to yourselves that you do not go up to the mountain or touch its base. Whoever touches the mountain shall surely be put to death. Not a hand shall touch him, but he shall surely be stoned or shot with an arrow; whether man or beast, he shall not live.' </a:t>
            </a:r>
            <a:r>
              <a:rPr lang="en-US" sz="2000" b="1" dirty="0">
                <a:solidFill>
                  <a:srgbClr val="FFCC00"/>
                </a:solidFill>
              </a:rPr>
              <a:t>When the trumpet sounds long, they shall come near the mountain</a:t>
            </a:r>
            <a:r>
              <a:rPr lang="en-US" sz="2000" dirty="0"/>
              <a:t>.” Exo 19:10-13</a:t>
            </a:r>
            <a:endParaRPr lang="en-US" dirty="0"/>
          </a:p>
          <a:p>
            <a:endParaRPr lang="en-US" dirty="0"/>
          </a:p>
        </p:txBody>
      </p:sp>
      <p:sp>
        <p:nvSpPr>
          <p:cNvPr id="52229" name="AutoShape 16"/>
          <p:cNvSpPr>
            <a:spLocks noChangeArrowheads="1"/>
          </p:cNvSpPr>
          <p:nvPr/>
        </p:nvSpPr>
        <p:spPr bwMode="auto">
          <a:xfrm>
            <a:off x="6324600" y="1905000"/>
            <a:ext cx="1371600" cy="1371600"/>
          </a:xfrm>
          <a:prstGeom prst="irregularSeal1">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spTree>
  </p:cSld>
  <p:clrMapOvr>
    <a:masterClrMapping/>
  </p:clrMapOvr>
  <p:transition>
    <p:wipe dir="d"/>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3251" name="Group 3"/>
          <p:cNvGrpSpPr>
            <a:grpSpLocks/>
          </p:cNvGrpSpPr>
          <p:nvPr/>
        </p:nvGrpSpPr>
        <p:grpSpPr bwMode="auto">
          <a:xfrm>
            <a:off x="1295400" y="2209800"/>
            <a:ext cx="7010400" cy="4114800"/>
            <a:chOff x="816" y="1392"/>
            <a:chExt cx="4416" cy="2592"/>
          </a:xfrm>
        </p:grpSpPr>
        <p:sp>
          <p:nvSpPr>
            <p:cNvPr id="53255"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3256"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3257"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3258"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grpSp>
        <p:nvGrpSpPr>
          <p:cNvPr id="53252" name="Group 55"/>
          <p:cNvGrpSpPr>
            <a:grpSpLocks/>
          </p:cNvGrpSpPr>
          <p:nvPr/>
        </p:nvGrpSpPr>
        <p:grpSpPr bwMode="auto">
          <a:xfrm>
            <a:off x="395288" y="2276475"/>
            <a:ext cx="6959600" cy="2647950"/>
            <a:chOff x="373" y="1509"/>
            <a:chExt cx="4384" cy="1668"/>
          </a:xfrm>
        </p:grpSpPr>
        <p:sp>
          <p:nvSpPr>
            <p:cNvPr id="53253" name="Text Box 52"/>
            <p:cNvSpPr txBox="1">
              <a:spLocks noChangeArrowheads="1"/>
            </p:cNvSpPr>
            <p:nvPr/>
          </p:nvSpPr>
          <p:spPr bwMode="auto">
            <a:xfrm>
              <a:off x="373" y="1509"/>
              <a:ext cx="3552" cy="1668"/>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dirty="0"/>
                <a:t>So Moses went down from the mountain to the people and sanctified the people, and they washed their clothes.</a:t>
              </a:r>
            </a:p>
            <a:p>
              <a:endParaRPr lang="en-US" dirty="0"/>
            </a:p>
            <a:p>
              <a:r>
                <a:rPr lang="en-US" dirty="0"/>
                <a:t>And he said to the people, "Be ready for the third day; do not come near your wives." Exo 19:14-15</a:t>
              </a:r>
            </a:p>
          </p:txBody>
        </p:sp>
        <p:sp>
          <p:nvSpPr>
            <p:cNvPr id="53254" name="AutoShape 54"/>
            <p:cNvSpPr>
              <a:spLocks noChangeArrowheads="1"/>
            </p:cNvSpPr>
            <p:nvPr/>
          </p:nvSpPr>
          <p:spPr bwMode="auto">
            <a:xfrm rot="1240016">
              <a:off x="4037" y="1918"/>
              <a:ext cx="720" cy="1104"/>
            </a:xfrm>
            <a:prstGeom prst="downArrow">
              <a:avLst>
                <a:gd name="adj1" fmla="val 50000"/>
                <a:gd name="adj2" fmla="val 38333"/>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grpSp>
    </p:spTree>
  </p:cSld>
  <p:clrMapOvr>
    <a:masterClrMapping/>
  </p:clrMapOvr>
  <p:transition>
    <p:wipe dir="d"/>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4274" name="Group 3"/>
          <p:cNvGrpSpPr>
            <a:grpSpLocks/>
          </p:cNvGrpSpPr>
          <p:nvPr/>
        </p:nvGrpSpPr>
        <p:grpSpPr bwMode="auto">
          <a:xfrm>
            <a:off x="1295400" y="2209800"/>
            <a:ext cx="7010400" cy="4114800"/>
            <a:chOff x="816" y="1392"/>
            <a:chExt cx="4416" cy="2592"/>
          </a:xfrm>
        </p:grpSpPr>
        <p:sp>
          <p:nvSpPr>
            <p:cNvPr id="54287"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4288"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4289"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4290"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sp>
        <p:nvSpPr>
          <p:cNvPr id="54275" name="AutoShape 62"/>
          <p:cNvSpPr>
            <a:spLocks noChangeArrowheads="1"/>
          </p:cNvSpPr>
          <p:nvPr/>
        </p:nvSpPr>
        <p:spPr bwMode="auto">
          <a:xfrm rot="805039">
            <a:off x="5651500" y="1700213"/>
            <a:ext cx="3048000" cy="2463800"/>
          </a:xfrm>
          <a:prstGeom prst="cloudCallout">
            <a:avLst>
              <a:gd name="adj1" fmla="val -35227"/>
              <a:gd name="adj2" fmla="val 69991"/>
            </a:avLst>
          </a:prstGeom>
          <a:solidFill>
            <a:schemeClr val="tx1"/>
          </a:solidFill>
          <a:ln w="12700" cap="sq">
            <a:solidFill>
              <a:schemeClr val="tx1"/>
            </a:solidFill>
            <a:round/>
            <a:headEnd type="none" w="sm" len="sm"/>
            <a:tailEnd type="none" w="sm" len="sm"/>
          </a:ln>
        </p:spPr>
        <p:txBody>
          <a:bodyPr wrap="none" anchor="ctr"/>
          <a:lstStyle/>
          <a:p>
            <a:pPr algn="ctr"/>
            <a:endParaRPr lang="en-US" dirty="0">
              <a:latin typeface="Times New Roman" pitchFamily="18" charset="0"/>
            </a:endParaRPr>
          </a:p>
        </p:txBody>
      </p:sp>
      <p:grpSp>
        <p:nvGrpSpPr>
          <p:cNvPr id="54277" name="Group 66"/>
          <p:cNvGrpSpPr>
            <a:grpSpLocks/>
          </p:cNvGrpSpPr>
          <p:nvPr/>
        </p:nvGrpSpPr>
        <p:grpSpPr bwMode="auto">
          <a:xfrm>
            <a:off x="7299325" y="3109913"/>
            <a:ext cx="1387475" cy="1363662"/>
            <a:chOff x="4032" y="2510"/>
            <a:chExt cx="1440" cy="1248"/>
          </a:xfrm>
        </p:grpSpPr>
        <p:sp>
          <p:nvSpPr>
            <p:cNvPr id="54285" name="AutoShape 63"/>
            <p:cNvSpPr>
              <a:spLocks noChangeArrowheads="1"/>
            </p:cNvSpPr>
            <p:nvPr/>
          </p:nvSpPr>
          <p:spPr bwMode="auto">
            <a:xfrm>
              <a:off x="451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sp>
          <p:nvSpPr>
            <p:cNvPr id="54286" name="AutoShape 64"/>
            <p:cNvSpPr>
              <a:spLocks noChangeArrowheads="1"/>
            </p:cNvSpPr>
            <p:nvPr/>
          </p:nvSpPr>
          <p:spPr bwMode="auto">
            <a:xfrm>
              <a:off x="403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grpSp>
      <p:grpSp>
        <p:nvGrpSpPr>
          <p:cNvPr id="4" name="Group 84"/>
          <p:cNvGrpSpPr>
            <a:grpSpLocks/>
          </p:cNvGrpSpPr>
          <p:nvPr/>
        </p:nvGrpSpPr>
        <p:grpSpPr bwMode="auto">
          <a:xfrm rot="761823">
            <a:off x="6084888" y="692150"/>
            <a:ext cx="3973512" cy="4162425"/>
            <a:chOff x="3929" y="532"/>
            <a:chExt cx="2503" cy="2622"/>
          </a:xfrm>
        </p:grpSpPr>
        <p:grpSp>
          <p:nvGrpSpPr>
            <p:cNvPr id="54280" name="Group 87"/>
            <p:cNvGrpSpPr>
              <a:grpSpLocks/>
            </p:cNvGrpSpPr>
            <p:nvPr/>
          </p:nvGrpSpPr>
          <p:grpSpPr bwMode="auto">
            <a:xfrm>
              <a:off x="3929" y="1167"/>
              <a:ext cx="1603" cy="1987"/>
              <a:chOff x="2930" y="870"/>
              <a:chExt cx="2640" cy="2888"/>
            </a:xfrm>
          </p:grpSpPr>
          <p:sp>
            <p:nvSpPr>
              <p:cNvPr id="54282" name="AutoShape 88"/>
              <p:cNvSpPr>
                <a:spLocks noChangeArrowheads="1"/>
              </p:cNvSpPr>
              <p:nvPr/>
            </p:nvSpPr>
            <p:spPr bwMode="auto">
              <a:xfrm>
                <a:off x="2930" y="870"/>
                <a:ext cx="2640" cy="2256"/>
              </a:xfrm>
              <a:prstGeom prst="cloudCallout">
                <a:avLst>
                  <a:gd name="adj1" fmla="val -35227"/>
                  <a:gd name="adj2" fmla="val 69991"/>
                </a:avLst>
              </a:prstGeom>
              <a:solidFill>
                <a:schemeClr val="tx1"/>
              </a:solidFill>
              <a:ln w="12700" cap="sq">
                <a:solidFill>
                  <a:schemeClr val="tx1"/>
                </a:solidFill>
                <a:round/>
                <a:headEnd type="none" w="sm" len="sm"/>
                <a:tailEnd type="none" w="sm" len="sm"/>
              </a:ln>
            </p:spPr>
            <p:txBody>
              <a:bodyPr wrap="none" anchor="ctr"/>
              <a:lstStyle/>
              <a:p>
                <a:pPr algn="ctr"/>
                <a:endParaRPr lang="en-US" dirty="0">
                  <a:latin typeface="Times New Roman" pitchFamily="18" charset="0"/>
                </a:endParaRPr>
              </a:p>
            </p:txBody>
          </p:sp>
          <p:sp>
            <p:nvSpPr>
              <p:cNvPr id="54283" name="AutoShape 89"/>
              <p:cNvSpPr>
                <a:spLocks noChangeArrowheads="1"/>
              </p:cNvSpPr>
              <p:nvPr/>
            </p:nvSpPr>
            <p:spPr bwMode="auto">
              <a:xfrm>
                <a:off x="451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sp>
            <p:nvSpPr>
              <p:cNvPr id="54284" name="AutoShape 90"/>
              <p:cNvSpPr>
                <a:spLocks noChangeArrowheads="1"/>
              </p:cNvSpPr>
              <p:nvPr/>
            </p:nvSpPr>
            <p:spPr bwMode="auto">
              <a:xfrm>
                <a:off x="403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grpSp>
        <p:sp>
          <p:nvSpPr>
            <p:cNvPr id="54281" name="AutoShape 91"/>
            <p:cNvSpPr>
              <a:spLocks noChangeArrowheads="1"/>
            </p:cNvSpPr>
            <p:nvPr/>
          </p:nvSpPr>
          <p:spPr bwMode="auto">
            <a:xfrm>
              <a:off x="5856" y="532"/>
              <a:ext cx="576" cy="1104"/>
            </a:xfrm>
            <a:prstGeom prst="downArrow">
              <a:avLst>
                <a:gd name="adj1" fmla="val 50000"/>
                <a:gd name="adj2" fmla="val 47917"/>
              </a:avLst>
            </a:prstGeom>
            <a:noFill/>
            <a:ln w="12700" cap="sq">
              <a:noFill/>
              <a:miter lim="800000"/>
              <a:headEnd type="none" w="sm" len="sm"/>
              <a:tailEnd type="none" w="sm" len="sm"/>
            </a:ln>
          </p:spPr>
          <p:txBody>
            <a:bodyPr wrap="none" anchor="ctr"/>
            <a:lstStyle/>
            <a:p>
              <a:endParaRPr lang="en-SG" dirty="0"/>
            </a:p>
          </p:txBody>
        </p:sp>
      </p:grpSp>
      <p:sp>
        <p:nvSpPr>
          <p:cNvPr id="9" name="Text Box 57"/>
          <p:cNvSpPr txBox="1">
            <a:spLocks noChangeArrowheads="1"/>
          </p:cNvSpPr>
          <p:nvPr/>
        </p:nvSpPr>
        <p:spPr bwMode="auto">
          <a:xfrm>
            <a:off x="684213" y="1557338"/>
            <a:ext cx="5638800" cy="4473575"/>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dirty="0"/>
              <a:t>Then it came to pass on the third day, in the morning, that there were thunderings and lightnings, and a thick cloud on the mountain; and the sound of the trumpet was very loud, so that all the people who were in the camp trembled.</a:t>
            </a:r>
          </a:p>
          <a:p>
            <a:endParaRPr lang="en-US" dirty="0"/>
          </a:p>
          <a:p>
            <a:r>
              <a:rPr lang="en-US" dirty="0"/>
              <a:t>And </a:t>
            </a:r>
            <a:r>
              <a:rPr lang="en-US" b="1" dirty="0">
                <a:solidFill>
                  <a:srgbClr val="FFCC00"/>
                </a:solidFill>
              </a:rPr>
              <a:t>Moses brought the people out of the camp to meet with God</a:t>
            </a:r>
            <a:r>
              <a:rPr lang="en-US" dirty="0">
                <a:solidFill>
                  <a:srgbClr val="FFCC00"/>
                </a:solidFill>
              </a:rPr>
              <a:t>,</a:t>
            </a:r>
            <a:r>
              <a:rPr lang="en-US" dirty="0"/>
              <a:t> and they stood at the foot of the mountain.</a:t>
            </a:r>
          </a:p>
          <a:p>
            <a:r>
              <a:rPr lang="en-US" dirty="0"/>
              <a:t>Exo 19:16-17</a:t>
            </a: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4"/>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5299" name="Group 3"/>
          <p:cNvGrpSpPr>
            <a:grpSpLocks/>
          </p:cNvGrpSpPr>
          <p:nvPr/>
        </p:nvGrpSpPr>
        <p:grpSpPr bwMode="auto">
          <a:xfrm>
            <a:off x="1295400" y="2209800"/>
            <a:ext cx="7010400" cy="4114800"/>
            <a:chOff x="816" y="1392"/>
            <a:chExt cx="4416" cy="2592"/>
          </a:xfrm>
        </p:grpSpPr>
        <p:sp>
          <p:nvSpPr>
            <p:cNvPr id="55307"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5308"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5309"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5310"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sp>
        <p:nvSpPr>
          <p:cNvPr id="10" name="Text Box 86"/>
          <p:cNvSpPr txBox="1">
            <a:spLocks noChangeArrowheads="1"/>
          </p:cNvSpPr>
          <p:nvPr/>
        </p:nvSpPr>
        <p:spPr bwMode="auto">
          <a:xfrm>
            <a:off x="533400" y="1676400"/>
            <a:ext cx="5638800" cy="4154488"/>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dirty="0"/>
              <a:t>Now Mount Sinai was completely in smoke, because the LORD descended upon it in fire. Its smoke ascended like the smoke of a furnace, and the whole mountain quaked greatly. And when the blast of the trumpet sounded long and became louder and louder, Moses spoke, and God answered him by voice.</a:t>
            </a:r>
          </a:p>
          <a:p>
            <a:r>
              <a:rPr lang="en-US" dirty="0"/>
              <a:t>Then the LORD came down upon Mount Sinai, on the top of the mountain. Exo 19:18-20</a:t>
            </a:r>
          </a:p>
        </p:txBody>
      </p:sp>
      <p:grpSp>
        <p:nvGrpSpPr>
          <p:cNvPr id="3" name="Group 84"/>
          <p:cNvGrpSpPr>
            <a:grpSpLocks/>
          </p:cNvGrpSpPr>
          <p:nvPr/>
        </p:nvGrpSpPr>
        <p:grpSpPr bwMode="auto">
          <a:xfrm>
            <a:off x="5943600" y="762000"/>
            <a:ext cx="2590800" cy="4092575"/>
            <a:chOff x="3840" y="576"/>
            <a:chExt cx="1632" cy="2578"/>
          </a:xfrm>
        </p:grpSpPr>
        <p:grpSp>
          <p:nvGrpSpPr>
            <p:cNvPr id="55302" name="Group 87"/>
            <p:cNvGrpSpPr>
              <a:grpSpLocks/>
            </p:cNvGrpSpPr>
            <p:nvPr/>
          </p:nvGrpSpPr>
          <p:grpSpPr bwMode="auto">
            <a:xfrm>
              <a:off x="3840" y="1536"/>
              <a:ext cx="1632" cy="1618"/>
              <a:chOff x="2784" y="1406"/>
              <a:chExt cx="2688" cy="2352"/>
            </a:xfrm>
          </p:grpSpPr>
          <p:sp>
            <p:nvSpPr>
              <p:cNvPr id="55304" name="AutoShape 88"/>
              <p:cNvSpPr>
                <a:spLocks noChangeArrowheads="1"/>
              </p:cNvSpPr>
              <p:nvPr/>
            </p:nvSpPr>
            <p:spPr bwMode="auto">
              <a:xfrm>
                <a:off x="2784" y="1406"/>
                <a:ext cx="2640" cy="2256"/>
              </a:xfrm>
              <a:prstGeom prst="cloudCallout">
                <a:avLst>
                  <a:gd name="adj1" fmla="val -35227"/>
                  <a:gd name="adj2" fmla="val 69991"/>
                </a:avLst>
              </a:prstGeom>
              <a:solidFill>
                <a:schemeClr val="tx1"/>
              </a:solidFill>
              <a:ln w="12700" cap="sq">
                <a:solidFill>
                  <a:schemeClr val="tx1"/>
                </a:solidFill>
                <a:round/>
                <a:headEnd type="none" w="sm" len="sm"/>
                <a:tailEnd type="none" w="sm" len="sm"/>
              </a:ln>
            </p:spPr>
            <p:txBody>
              <a:bodyPr wrap="none" anchor="ctr"/>
              <a:lstStyle/>
              <a:p>
                <a:pPr algn="ctr"/>
                <a:endParaRPr lang="en-US" dirty="0">
                  <a:latin typeface="Times New Roman" pitchFamily="18" charset="0"/>
                </a:endParaRPr>
              </a:p>
            </p:txBody>
          </p:sp>
          <p:sp>
            <p:nvSpPr>
              <p:cNvPr id="55305" name="AutoShape 89"/>
              <p:cNvSpPr>
                <a:spLocks noChangeArrowheads="1"/>
              </p:cNvSpPr>
              <p:nvPr/>
            </p:nvSpPr>
            <p:spPr bwMode="auto">
              <a:xfrm>
                <a:off x="451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sp>
            <p:nvSpPr>
              <p:cNvPr id="55306" name="AutoShape 90"/>
              <p:cNvSpPr>
                <a:spLocks noChangeArrowheads="1"/>
              </p:cNvSpPr>
              <p:nvPr/>
            </p:nvSpPr>
            <p:spPr bwMode="auto">
              <a:xfrm>
                <a:off x="403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grpSp>
        <p:sp>
          <p:nvSpPr>
            <p:cNvPr id="55303" name="AutoShape 91"/>
            <p:cNvSpPr>
              <a:spLocks noChangeArrowheads="1"/>
            </p:cNvSpPr>
            <p:nvPr/>
          </p:nvSpPr>
          <p:spPr bwMode="auto">
            <a:xfrm>
              <a:off x="4272" y="576"/>
              <a:ext cx="576" cy="1104"/>
            </a:xfrm>
            <a:prstGeom prst="downArrow">
              <a:avLst>
                <a:gd name="adj1" fmla="val 50000"/>
                <a:gd name="adj2" fmla="val 47917"/>
              </a:avLst>
            </a:prstGeom>
            <a:solidFill>
              <a:srgbClr val="FFCC00"/>
            </a:solidFill>
            <a:ln w="12700" cap="sq">
              <a:solidFill>
                <a:schemeClr val="tx1"/>
              </a:solidFill>
              <a:miter lim="800000"/>
              <a:headEnd type="none" w="sm" len="sm"/>
              <a:tailEnd type="none" w="sm" len="sm"/>
            </a:ln>
          </p:spPr>
          <p:txBody>
            <a:bodyPr wrap="none" anchor="ctr"/>
            <a:lstStyle/>
            <a:p>
              <a:endParaRPr lang="en-SG" dirty="0"/>
            </a:p>
          </p:txBody>
        </p: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6323" name="Group 3"/>
          <p:cNvGrpSpPr>
            <a:grpSpLocks/>
          </p:cNvGrpSpPr>
          <p:nvPr/>
        </p:nvGrpSpPr>
        <p:grpSpPr bwMode="auto">
          <a:xfrm>
            <a:off x="1295400" y="2209800"/>
            <a:ext cx="7010400" cy="4114800"/>
            <a:chOff x="816" y="1392"/>
            <a:chExt cx="4416" cy="2592"/>
          </a:xfrm>
        </p:grpSpPr>
        <p:sp>
          <p:nvSpPr>
            <p:cNvPr id="56334"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6335"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6336"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6337"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grpSp>
        <p:nvGrpSpPr>
          <p:cNvPr id="3" name="Group 96"/>
          <p:cNvGrpSpPr>
            <a:grpSpLocks/>
          </p:cNvGrpSpPr>
          <p:nvPr/>
        </p:nvGrpSpPr>
        <p:grpSpPr bwMode="auto">
          <a:xfrm>
            <a:off x="533400" y="1412875"/>
            <a:ext cx="8094663" cy="3679825"/>
            <a:chOff x="336" y="890"/>
            <a:chExt cx="5099" cy="2318"/>
          </a:xfrm>
        </p:grpSpPr>
        <p:grpSp>
          <p:nvGrpSpPr>
            <p:cNvPr id="56325" name="Group 83"/>
            <p:cNvGrpSpPr>
              <a:grpSpLocks/>
            </p:cNvGrpSpPr>
            <p:nvPr/>
          </p:nvGrpSpPr>
          <p:grpSpPr bwMode="auto">
            <a:xfrm>
              <a:off x="336" y="890"/>
              <a:ext cx="5099" cy="2318"/>
              <a:chOff x="432" y="986"/>
              <a:chExt cx="5099" cy="2318"/>
            </a:xfrm>
          </p:grpSpPr>
          <p:grpSp>
            <p:nvGrpSpPr>
              <p:cNvPr id="56327" name="Group 68"/>
              <p:cNvGrpSpPr>
                <a:grpSpLocks/>
              </p:cNvGrpSpPr>
              <p:nvPr/>
            </p:nvGrpSpPr>
            <p:grpSpPr bwMode="auto">
              <a:xfrm>
                <a:off x="432" y="1152"/>
                <a:ext cx="5099" cy="2152"/>
                <a:chOff x="336" y="1056"/>
                <a:chExt cx="5099" cy="2152"/>
              </a:xfrm>
            </p:grpSpPr>
            <p:sp>
              <p:nvSpPr>
                <p:cNvPr id="56329" name="Text Box 69"/>
                <p:cNvSpPr txBox="1">
                  <a:spLocks noChangeArrowheads="1"/>
                </p:cNvSpPr>
                <p:nvPr/>
              </p:nvSpPr>
              <p:spPr bwMode="auto">
                <a:xfrm>
                  <a:off x="336" y="1056"/>
                  <a:ext cx="3552" cy="2152"/>
                </a:xfrm>
                <a:prstGeom prst="rect">
                  <a:avLst/>
                </a:prstGeom>
                <a:solidFill>
                  <a:schemeClr val="accent1">
                    <a:lumMod val="50000"/>
                  </a:schemeClr>
                </a:solidFill>
                <a:ln w="12700" cap="sq">
                  <a:noFill/>
                  <a:miter lim="800000"/>
                  <a:headEnd type="none" w="sm" len="sm"/>
                  <a:tailEnd type="none" w="sm" len="sm"/>
                </a:ln>
              </p:spPr>
              <p:txBody>
                <a:bodyPr wrap="square">
                  <a:spAutoFit/>
                </a:bodyPr>
                <a:lstStyle/>
                <a:p>
                  <a:r>
                    <a:rPr lang="en-US" dirty="0"/>
                    <a:t>And the LORD called Moses to the top of the mountain, and Moses went up.</a:t>
                  </a:r>
                </a:p>
                <a:p>
                  <a:r>
                    <a:rPr lang="en-US" dirty="0"/>
                    <a:t>And the LORD said to Moses, "Go down and warn the people, lest they break through to gaze at the LORD, and many of them perish. Also let the priests who come near the LORD consecrate themselves, lest the LORD break out against them.” Exo </a:t>
                  </a:r>
                  <a:r>
                    <a:rPr lang="en-US" dirty="0" smtClean="0"/>
                    <a:t>19:20-22</a:t>
                  </a:r>
                  <a:endParaRPr lang="en-US" dirty="0"/>
                </a:p>
              </p:txBody>
            </p:sp>
            <p:grpSp>
              <p:nvGrpSpPr>
                <p:cNvPr id="56330" name="Group 70"/>
                <p:cNvGrpSpPr>
                  <a:grpSpLocks/>
                </p:cNvGrpSpPr>
                <p:nvPr/>
              </p:nvGrpSpPr>
              <p:grpSpPr bwMode="auto">
                <a:xfrm>
                  <a:off x="3832" y="1515"/>
                  <a:ext cx="1603" cy="1552"/>
                  <a:chOff x="2929" y="1515"/>
                  <a:chExt cx="2640" cy="2256"/>
                </a:xfrm>
              </p:grpSpPr>
              <p:sp>
                <p:nvSpPr>
                  <p:cNvPr id="56331" name="AutoShape 71"/>
                  <p:cNvSpPr>
                    <a:spLocks noChangeArrowheads="1"/>
                  </p:cNvSpPr>
                  <p:nvPr/>
                </p:nvSpPr>
                <p:spPr bwMode="auto">
                  <a:xfrm>
                    <a:off x="2929" y="1515"/>
                    <a:ext cx="2640" cy="2256"/>
                  </a:xfrm>
                  <a:prstGeom prst="cloudCallout">
                    <a:avLst>
                      <a:gd name="adj1" fmla="val -35227"/>
                      <a:gd name="adj2" fmla="val 69991"/>
                    </a:avLst>
                  </a:prstGeom>
                  <a:solidFill>
                    <a:schemeClr val="tx1"/>
                  </a:solidFill>
                  <a:ln w="12700" cap="sq">
                    <a:solidFill>
                      <a:schemeClr val="tx1"/>
                    </a:solidFill>
                    <a:round/>
                    <a:headEnd type="none" w="sm" len="sm"/>
                    <a:tailEnd type="none" w="sm" len="sm"/>
                  </a:ln>
                </p:spPr>
                <p:txBody>
                  <a:bodyPr wrap="none" anchor="ctr"/>
                  <a:lstStyle/>
                  <a:p>
                    <a:pPr algn="ctr"/>
                    <a:endParaRPr lang="en-US" dirty="0">
                      <a:latin typeface="Times New Roman" pitchFamily="18" charset="0"/>
                    </a:endParaRPr>
                  </a:p>
                </p:txBody>
              </p:sp>
              <p:sp>
                <p:nvSpPr>
                  <p:cNvPr id="56332" name="AutoShape 72"/>
                  <p:cNvSpPr>
                    <a:spLocks noChangeArrowheads="1"/>
                  </p:cNvSpPr>
                  <p:nvPr/>
                </p:nvSpPr>
                <p:spPr bwMode="auto">
                  <a:xfrm>
                    <a:off x="451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sp>
                <p:nvSpPr>
                  <p:cNvPr id="56333" name="AutoShape 73"/>
                  <p:cNvSpPr>
                    <a:spLocks noChangeArrowheads="1"/>
                  </p:cNvSpPr>
                  <p:nvPr/>
                </p:nvSpPr>
                <p:spPr bwMode="auto">
                  <a:xfrm>
                    <a:off x="403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grpSp>
          </p:grpSp>
          <p:sp>
            <p:nvSpPr>
              <p:cNvPr id="56328" name="AutoShape 82"/>
              <p:cNvSpPr>
                <a:spLocks noChangeArrowheads="1"/>
              </p:cNvSpPr>
              <p:nvPr/>
            </p:nvSpPr>
            <p:spPr bwMode="auto">
              <a:xfrm>
                <a:off x="4065" y="986"/>
                <a:ext cx="1063" cy="694"/>
              </a:xfrm>
              <a:prstGeom prst="irregularSeal2">
                <a:avLst/>
              </a:prstGeom>
              <a:solidFill>
                <a:srgbClr val="FFCC00"/>
              </a:solidFill>
              <a:ln w="12700" cap="sq">
                <a:solidFill>
                  <a:schemeClr val="tx1"/>
                </a:solidFill>
                <a:miter lim="800000"/>
                <a:headEnd type="none" w="sm" len="sm"/>
                <a:tailEnd type="none" w="sm" len="sm"/>
              </a:ln>
            </p:spPr>
            <p:txBody>
              <a:bodyPr wrap="none" anchor="ctr"/>
              <a:lstStyle/>
              <a:p>
                <a:endParaRPr lang="en-SG" dirty="0"/>
              </a:p>
            </p:txBody>
          </p:sp>
        </p:grpSp>
        <p:sp>
          <p:nvSpPr>
            <p:cNvPr id="56326" name="AutoShape 92"/>
            <p:cNvSpPr>
              <a:spLocks noChangeArrowheads="1"/>
            </p:cNvSpPr>
            <p:nvPr/>
          </p:nvSpPr>
          <p:spPr bwMode="auto">
            <a:xfrm rot="1788918">
              <a:off x="3792" y="2112"/>
              <a:ext cx="624" cy="1008"/>
            </a:xfrm>
            <a:prstGeom prst="upArrow">
              <a:avLst>
                <a:gd name="adj1" fmla="val 50000"/>
                <a:gd name="adj2" fmla="val 40385"/>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subTnLst>
                                    <p:set>
                                      <p:cBhvr override="childStyle">
                                        <p:cTn dur="1" fill="hold" display="0" masterRel="nextClick" afterEffect="1"/>
                                        <p:tgtEl>
                                          <p:spTgt spid="3"/>
                                        </p:tgtEl>
                                        <p:attrNameLst>
                                          <p:attrName>style.visibility</p:attrName>
                                        </p:attrNameLst>
                                      </p:cBhvr>
                                      <p:to>
                                        <p:strVal val="hidden"/>
                                      </p:to>
                                    </p:se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7347" name="Group 3"/>
          <p:cNvGrpSpPr>
            <a:grpSpLocks/>
          </p:cNvGrpSpPr>
          <p:nvPr/>
        </p:nvGrpSpPr>
        <p:grpSpPr bwMode="auto">
          <a:xfrm>
            <a:off x="1295400" y="2209800"/>
            <a:ext cx="7010400" cy="4114800"/>
            <a:chOff x="816" y="1392"/>
            <a:chExt cx="4416" cy="2592"/>
          </a:xfrm>
        </p:grpSpPr>
        <p:sp>
          <p:nvSpPr>
            <p:cNvPr id="57354"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7355"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7356"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7357"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grpSp>
        <p:nvGrpSpPr>
          <p:cNvPr id="57348" name="Group 99"/>
          <p:cNvGrpSpPr>
            <a:grpSpLocks/>
          </p:cNvGrpSpPr>
          <p:nvPr/>
        </p:nvGrpSpPr>
        <p:grpSpPr bwMode="auto">
          <a:xfrm>
            <a:off x="381000" y="1609725"/>
            <a:ext cx="8153400" cy="3786188"/>
            <a:chOff x="336" y="1056"/>
            <a:chExt cx="5040" cy="2362"/>
          </a:xfrm>
        </p:grpSpPr>
        <p:grpSp>
          <p:nvGrpSpPr>
            <p:cNvPr id="57349" name="Group 101"/>
            <p:cNvGrpSpPr>
              <a:grpSpLocks/>
            </p:cNvGrpSpPr>
            <p:nvPr/>
          </p:nvGrpSpPr>
          <p:grpSpPr bwMode="auto">
            <a:xfrm>
              <a:off x="3506" y="1292"/>
              <a:ext cx="1870" cy="1766"/>
              <a:chOff x="2392" y="1191"/>
              <a:chExt cx="3080" cy="2567"/>
            </a:xfrm>
          </p:grpSpPr>
          <p:sp>
            <p:nvSpPr>
              <p:cNvPr id="57351" name="AutoShape 102"/>
              <p:cNvSpPr>
                <a:spLocks noChangeArrowheads="1"/>
              </p:cNvSpPr>
              <p:nvPr/>
            </p:nvSpPr>
            <p:spPr bwMode="auto">
              <a:xfrm>
                <a:off x="2392" y="1191"/>
                <a:ext cx="2960" cy="2404"/>
              </a:xfrm>
              <a:prstGeom prst="cloudCallout">
                <a:avLst>
                  <a:gd name="adj1" fmla="val -35227"/>
                  <a:gd name="adj2" fmla="val 69991"/>
                </a:avLst>
              </a:prstGeom>
              <a:solidFill>
                <a:schemeClr val="tx1"/>
              </a:solidFill>
              <a:ln w="12700" cap="sq">
                <a:solidFill>
                  <a:schemeClr val="tx1"/>
                </a:solidFill>
                <a:round/>
                <a:headEnd type="none" w="sm" len="sm"/>
                <a:tailEnd type="none" w="sm" len="sm"/>
              </a:ln>
            </p:spPr>
            <p:txBody>
              <a:bodyPr wrap="none" anchor="ctr"/>
              <a:lstStyle/>
              <a:p>
                <a:pPr algn="ctr"/>
                <a:endParaRPr lang="en-US" dirty="0">
                  <a:latin typeface="Times New Roman" pitchFamily="18" charset="0"/>
                </a:endParaRPr>
              </a:p>
            </p:txBody>
          </p:sp>
          <p:sp>
            <p:nvSpPr>
              <p:cNvPr id="57352" name="AutoShape 103"/>
              <p:cNvSpPr>
                <a:spLocks noChangeArrowheads="1"/>
              </p:cNvSpPr>
              <p:nvPr/>
            </p:nvSpPr>
            <p:spPr bwMode="auto">
              <a:xfrm>
                <a:off x="451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sp>
            <p:nvSpPr>
              <p:cNvPr id="57353" name="AutoShape 104"/>
              <p:cNvSpPr>
                <a:spLocks noChangeArrowheads="1"/>
              </p:cNvSpPr>
              <p:nvPr/>
            </p:nvSpPr>
            <p:spPr bwMode="auto">
              <a:xfrm>
                <a:off x="403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grpSp>
        <p:sp>
          <p:nvSpPr>
            <p:cNvPr id="57350" name="Text Box 100"/>
            <p:cNvSpPr txBox="1">
              <a:spLocks noChangeArrowheads="1"/>
            </p:cNvSpPr>
            <p:nvPr/>
          </p:nvSpPr>
          <p:spPr bwMode="auto">
            <a:xfrm>
              <a:off x="336" y="1056"/>
              <a:ext cx="3552" cy="2362"/>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dirty="0"/>
                <a:t>But Moses said to the LORD, "The people cannot come up to Mount Sinai; for You warned us, saying, 'Set bounds around the mountain and consecrate it.' "</a:t>
              </a:r>
            </a:p>
            <a:p>
              <a:r>
                <a:rPr lang="en-US" dirty="0"/>
                <a:t>Then the LORD said to him, "Away! Get down and then come up, you and Aaron with you. But do not let the priests and the people break through to come up to the LORD, lest He break out against them." Exo 19:23-24</a:t>
              </a:r>
            </a:p>
          </p:txBody>
        </p:sp>
      </p:grpSp>
    </p:spTree>
  </p:cSld>
  <p:clrMapOvr>
    <a:masterClrMapping/>
  </p:clrMapOvr>
  <p:transition>
    <p:wipe dir="d"/>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8371" name="Group 3"/>
          <p:cNvGrpSpPr>
            <a:grpSpLocks/>
          </p:cNvGrpSpPr>
          <p:nvPr/>
        </p:nvGrpSpPr>
        <p:grpSpPr bwMode="auto">
          <a:xfrm>
            <a:off x="1295400" y="2209800"/>
            <a:ext cx="7010400" cy="4114800"/>
            <a:chOff x="816" y="1392"/>
            <a:chExt cx="4416" cy="2592"/>
          </a:xfrm>
        </p:grpSpPr>
        <p:sp>
          <p:nvSpPr>
            <p:cNvPr id="58380" name="AutoShape 4"/>
            <p:cNvSpPr>
              <a:spLocks noChangeArrowheads="1"/>
            </p:cNvSpPr>
            <p:nvPr/>
          </p:nvSpPr>
          <p:spPr bwMode="auto">
            <a:xfrm>
              <a:off x="3552" y="1392"/>
              <a:ext cx="1680" cy="2352"/>
            </a:xfrm>
            <a:prstGeom prst="triangle">
              <a:avLst>
                <a:gd name="adj" fmla="val 50000"/>
              </a:avLst>
            </a:prstGeom>
            <a:solidFill>
              <a:srgbClr val="990033"/>
            </a:solidFill>
            <a:ln w="38100" cap="sq">
              <a:solidFill>
                <a:schemeClr val="tx1"/>
              </a:solidFill>
              <a:miter lim="800000"/>
              <a:headEnd type="none" w="sm" len="sm"/>
              <a:tailEnd type="none" w="sm" len="sm"/>
            </a:ln>
          </p:spPr>
          <p:txBody>
            <a:bodyPr wrap="none" anchor="ctr"/>
            <a:lstStyle/>
            <a:p>
              <a:endParaRPr lang="en-SG" dirty="0"/>
            </a:p>
          </p:txBody>
        </p:sp>
        <p:sp>
          <p:nvSpPr>
            <p:cNvPr id="58381" name="AutoShape 5"/>
            <p:cNvSpPr>
              <a:spLocks noChangeArrowheads="1"/>
            </p:cNvSpPr>
            <p:nvPr/>
          </p:nvSpPr>
          <p:spPr bwMode="auto">
            <a:xfrm>
              <a:off x="816" y="3216"/>
              <a:ext cx="1776" cy="768"/>
            </a:xfrm>
            <a:prstGeom prst="flowChartDocument">
              <a:avLst/>
            </a:prstGeom>
            <a:solidFill>
              <a:schemeClr val="accent1"/>
            </a:solidFill>
            <a:ln w="12700" cap="sq">
              <a:noFill/>
              <a:miter lim="800000"/>
              <a:headEnd type="none" w="sm" len="sm"/>
              <a:tailEnd type="none" w="sm" len="sm"/>
            </a:ln>
          </p:spPr>
          <p:txBody>
            <a:bodyPr wrap="none" anchor="ctr"/>
            <a:lstStyle/>
            <a:p>
              <a:endParaRPr lang="en-SG" dirty="0"/>
            </a:p>
          </p:txBody>
        </p:sp>
        <p:sp>
          <p:nvSpPr>
            <p:cNvPr id="58382" name="Text Box 6"/>
            <p:cNvSpPr txBox="1">
              <a:spLocks noChangeArrowheads="1"/>
            </p:cNvSpPr>
            <p:nvPr/>
          </p:nvSpPr>
          <p:spPr bwMode="auto">
            <a:xfrm>
              <a:off x="1008" y="3456"/>
              <a:ext cx="1440" cy="288"/>
            </a:xfrm>
            <a:prstGeom prst="rect">
              <a:avLst/>
            </a:prstGeom>
            <a:noFill/>
            <a:ln w="12700" cap="sq">
              <a:noFill/>
              <a:miter lim="800000"/>
              <a:headEnd type="none" w="sm" len="sm"/>
              <a:tailEnd type="none" w="sm" len="sm"/>
            </a:ln>
          </p:spPr>
          <p:txBody>
            <a:bodyPr>
              <a:spAutoFit/>
            </a:bodyPr>
            <a:lstStyle/>
            <a:p>
              <a:pPr>
                <a:spcBef>
                  <a:spcPct val="50000"/>
                </a:spcBef>
              </a:pPr>
              <a:r>
                <a:rPr lang="en-US" b="1" dirty="0"/>
                <a:t>Israelites</a:t>
              </a:r>
              <a:endParaRPr lang="en-US" dirty="0"/>
            </a:p>
          </p:txBody>
        </p:sp>
        <p:sp>
          <p:nvSpPr>
            <p:cNvPr id="58383" name="Text Box 7"/>
            <p:cNvSpPr txBox="1">
              <a:spLocks noChangeArrowheads="1"/>
            </p:cNvSpPr>
            <p:nvPr/>
          </p:nvSpPr>
          <p:spPr bwMode="auto">
            <a:xfrm>
              <a:off x="3840" y="2928"/>
              <a:ext cx="912" cy="633"/>
            </a:xfrm>
            <a:prstGeom prst="rect">
              <a:avLst/>
            </a:prstGeom>
            <a:noFill/>
            <a:ln w="12700" cap="sq">
              <a:noFill/>
              <a:miter lim="800000"/>
              <a:headEnd type="none" w="sm" len="sm"/>
              <a:tailEnd type="none" w="sm" len="sm"/>
            </a:ln>
          </p:spPr>
          <p:txBody>
            <a:bodyPr>
              <a:spAutoFit/>
            </a:bodyPr>
            <a:lstStyle/>
            <a:p>
              <a:pPr algn="ctr">
                <a:spcBef>
                  <a:spcPct val="50000"/>
                </a:spcBef>
              </a:pPr>
              <a:r>
                <a:rPr lang="en-US" b="1" dirty="0"/>
                <a:t>Mount</a:t>
              </a:r>
            </a:p>
            <a:p>
              <a:pPr algn="ctr">
                <a:spcBef>
                  <a:spcPct val="50000"/>
                </a:spcBef>
              </a:pPr>
              <a:r>
                <a:rPr lang="en-US" b="1" dirty="0"/>
                <a:t>Sinai</a:t>
              </a:r>
              <a:endParaRPr lang="en-US" dirty="0"/>
            </a:p>
          </p:txBody>
        </p:sp>
      </p:grpSp>
      <p:grpSp>
        <p:nvGrpSpPr>
          <p:cNvPr id="3" name="Group 107"/>
          <p:cNvGrpSpPr>
            <a:grpSpLocks/>
          </p:cNvGrpSpPr>
          <p:nvPr/>
        </p:nvGrpSpPr>
        <p:grpSpPr bwMode="auto">
          <a:xfrm>
            <a:off x="1403350" y="1916113"/>
            <a:ext cx="7132638" cy="3036887"/>
            <a:chOff x="884" y="1207"/>
            <a:chExt cx="4493" cy="1913"/>
          </a:xfrm>
        </p:grpSpPr>
        <p:grpSp>
          <p:nvGrpSpPr>
            <p:cNvPr id="58373" name="Group 99"/>
            <p:cNvGrpSpPr>
              <a:grpSpLocks/>
            </p:cNvGrpSpPr>
            <p:nvPr/>
          </p:nvGrpSpPr>
          <p:grpSpPr bwMode="auto">
            <a:xfrm>
              <a:off x="884" y="1207"/>
              <a:ext cx="4493" cy="1827"/>
              <a:chOff x="968" y="1248"/>
              <a:chExt cx="4409" cy="1810"/>
            </a:xfrm>
          </p:grpSpPr>
          <p:sp>
            <p:nvSpPr>
              <p:cNvPr id="58375" name="Text Box 100"/>
              <p:cNvSpPr txBox="1">
                <a:spLocks noChangeArrowheads="1"/>
              </p:cNvSpPr>
              <p:nvPr/>
            </p:nvSpPr>
            <p:spPr bwMode="auto">
              <a:xfrm>
                <a:off x="968" y="1877"/>
                <a:ext cx="2314" cy="749"/>
              </a:xfrm>
              <a:prstGeom prst="rect">
                <a:avLst/>
              </a:prstGeom>
              <a:solidFill>
                <a:schemeClr val="accent1">
                  <a:lumMod val="50000"/>
                </a:schemeClr>
              </a:solidFill>
              <a:ln w="12700" cap="sq">
                <a:noFill/>
                <a:miter lim="800000"/>
                <a:headEnd type="none" w="sm" len="sm"/>
                <a:tailEnd type="none" w="sm" len="sm"/>
              </a:ln>
            </p:spPr>
            <p:txBody>
              <a:bodyPr>
                <a:spAutoFit/>
              </a:bodyPr>
              <a:lstStyle/>
              <a:p>
                <a:r>
                  <a:rPr lang="en-US" dirty="0"/>
                  <a:t>So </a:t>
                </a:r>
                <a:r>
                  <a:rPr lang="en-US" b="1" dirty="0"/>
                  <a:t>Moses went down</a:t>
                </a:r>
                <a:r>
                  <a:rPr lang="en-US" dirty="0"/>
                  <a:t> to the people and spoke to them. Exo 19:25</a:t>
                </a:r>
              </a:p>
            </p:txBody>
          </p:sp>
          <p:grpSp>
            <p:nvGrpSpPr>
              <p:cNvPr id="58376" name="Group 101"/>
              <p:cNvGrpSpPr>
                <a:grpSpLocks/>
              </p:cNvGrpSpPr>
              <p:nvPr/>
            </p:nvGrpSpPr>
            <p:grpSpPr bwMode="auto">
              <a:xfrm>
                <a:off x="3328" y="1248"/>
                <a:ext cx="2049" cy="1810"/>
                <a:chOff x="2098" y="1127"/>
                <a:chExt cx="3374" cy="2631"/>
              </a:xfrm>
            </p:grpSpPr>
            <p:sp>
              <p:nvSpPr>
                <p:cNvPr id="58377" name="AutoShape 102"/>
                <p:cNvSpPr>
                  <a:spLocks noChangeArrowheads="1"/>
                </p:cNvSpPr>
                <p:nvPr/>
              </p:nvSpPr>
              <p:spPr bwMode="auto">
                <a:xfrm>
                  <a:off x="2098" y="1127"/>
                  <a:ext cx="3326" cy="2535"/>
                </a:xfrm>
                <a:prstGeom prst="cloudCallout">
                  <a:avLst>
                    <a:gd name="adj1" fmla="val -35227"/>
                    <a:gd name="adj2" fmla="val 69991"/>
                  </a:avLst>
                </a:prstGeom>
                <a:solidFill>
                  <a:schemeClr val="tx1"/>
                </a:solidFill>
                <a:ln w="12700" cap="sq">
                  <a:solidFill>
                    <a:schemeClr val="tx1"/>
                  </a:solidFill>
                  <a:round/>
                  <a:headEnd type="none" w="sm" len="sm"/>
                  <a:tailEnd type="none" w="sm" len="sm"/>
                </a:ln>
              </p:spPr>
              <p:txBody>
                <a:bodyPr wrap="none" anchor="ctr"/>
                <a:lstStyle/>
                <a:p>
                  <a:pPr algn="ctr"/>
                  <a:endParaRPr lang="en-US" dirty="0">
                    <a:latin typeface="Times New Roman" pitchFamily="18" charset="0"/>
                  </a:endParaRPr>
                </a:p>
              </p:txBody>
            </p:sp>
            <p:sp>
              <p:nvSpPr>
                <p:cNvPr id="58378" name="AutoShape 103"/>
                <p:cNvSpPr>
                  <a:spLocks noChangeArrowheads="1"/>
                </p:cNvSpPr>
                <p:nvPr/>
              </p:nvSpPr>
              <p:spPr bwMode="auto">
                <a:xfrm>
                  <a:off x="451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sp>
              <p:nvSpPr>
                <p:cNvPr id="58379" name="AutoShape 104"/>
                <p:cNvSpPr>
                  <a:spLocks noChangeArrowheads="1"/>
                </p:cNvSpPr>
                <p:nvPr/>
              </p:nvSpPr>
              <p:spPr bwMode="auto">
                <a:xfrm>
                  <a:off x="4032" y="2510"/>
                  <a:ext cx="960" cy="1248"/>
                </a:xfrm>
                <a:prstGeom prst="lightningBolt">
                  <a:avLst/>
                </a:prstGeom>
                <a:solidFill>
                  <a:srgbClr val="FFCC00"/>
                </a:solidFill>
                <a:ln w="12700" cap="sq">
                  <a:solidFill>
                    <a:schemeClr val="tx1"/>
                  </a:solidFill>
                  <a:miter lim="800000"/>
                  <a:headEnd type="none" w="sm" len="sm"/>
                  <a:tailEnd type="none" w="sm" len="sm"/>
                </a:ln>
              </p:spPr>
              <p:txBody>
                <a:bodyPr wrap="none" anchor="ctr"/>
                <a:lstStyle/>
                <a:p>
                  <a:pPr algn="ctr"/>
                  <a:endParaRPr lang="en-US" dirty="0">
                    <a:solidFill>
                      <a:srgbClr val="FFCC00"/>
                    </a:solidFill>
                    <a:latin typeface="Times New Roman" pitchFamily="18" charset="0"/>
                  </a:endParaRPr>
                </a:p>
              </p:txBody>
            </p:sp>
          </p:grpSp>
        </p:grpSp>
        <p:sp>
          <p:nvSpPr>
            <p:cNvPr id="58374" name="AutoShape 106"/>
            <p:cNvSpPr>
              <a:spLocks noChangeArrowheads="1"/>
            </p:cNvSpPr>
            <p:nvPr/>
          </p:nvSpPr>
          <p:spPr bwMode="auto">
            <a:xfrm rot="-8546209">
              <a:off x="3792" y="2112"/>
              <a:ext cx="624" cy="1008"/>
            </a:xfrm>
            <a:prstGeom prst="upArrow">
              <a:avLst>
                <a:gd name="adj1" fmla="val 50000"/>
                <a:gd name="adj2" fmla="val 40385"/>
              </a:avLst>
            </a:prstGeom>
            <a:solidFill>
              <a:schemeClr val="accent1"/>
            </a:solidFill>
            <a:ln w="12700" cap="sq">
              <a:solidFill>
                <a:schemeClr val="tx1"/>
              </a:solidFill>
              <a:miter lim="800000"/>
              <a:headEnd type="none" w="sm" len="sm"/>
              <a:tailEnd type="none" w="sm" len="sm"/>
            </a:ln>
          </p:spPr>
          <p:txBody>
            <a:bodyPr wrap="none" anchor="ctr"/>
            <a:lstStyle/>
            <a:p>
              <a:endParaRPr lang="en-SG" dirty="0"/>
            </a:p>
          </p:txBody>
        </p:sp>
      </p:gr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499"/>
                                          </p:stCondLst>
                                        </p:cTn>
                                        <p:tgtEl>
                                          <p:spTgt spid="3"/>
                                        </p:tgtEl>
                                        <p:attrNameLst>
                                          <p:attrName>style.visibility</p:attrName>
                                        </p:attrNameLst>
                                      </p:cBhvr>
                                      <p:to>
                                        <p:strVal val="visible"/>
                                      </p:to>
                                    </p:set>
                                  </p:childTnLst>
                                  <p:subTnLst>
                                    <p:audio>
                                      <p:cMediaNode>
                                        <p:cTn display="0" masterRel="sameClick">
                                          <p:stCondLst>
                                            <p:cond evt="begin" delay="0">
                                              <p:tn val="5"/>
                                            </p:cond>
                                          </p:stCondLst>
                                          <p:endCondLst>
                                            <p:cond evt="onStopAudio" delay="0">
                                              <p:tgtEl>
                                                <p:sldTgt/>
                                              </p:tgtEl>
                                            </p:cond>
                                          </p:endCondLst>
                                        </p:cTn>
                                        <p:tgtEl>
                                          <p:sndTgt r:embed="rId2" name="EXPLODE.WAV"/>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683568" y="1124744"/>
            <a:ext cx="7772400" cy="4724400"/>
          </a:xfrm>
        </p:spPr>
        <p:txBody>
          <a:bodyPr/>
          <a:lstStyle/>
          <a:p>
            <a:r>
              <a:rPr lang="en-US" sz="2400" dirty="0" smtClean="0"/>
              <a:t>When every instruction is being given, and everyone settled down, the LORD spoke and gave </a:t>
            </a:r>
            <a:r>
              <a:rPr lang="en-US" sz="2400" b="1" dirty="0" smtClean="0">
                <a:solidFill>
                  <a:srgbClr val="FFCC00"/>
                </a:solidFill>
              </a:rPr>
              <a:t>the Israelites</a:t>
            </a:r>
            <a:r>
              <a:rPr lang="en-US" sz="2400" dirty="0" smtClean="0"/>
              <a:t> the Ten Commandments (Exodus 20:1-17).</a:t>
            </a:r>
          </a:p>
        </p:txBody>
      </p:sp>
      <p:pic>
        <p:nvPicPr>
          <p:cNvPr id="59396" name="Picture 4"/>
          <p:cNvPicPr>
            <a:picLocks noChangeAspect="1" noChangeArrowheads="1"/>
          </p:cNvPicPr>
          <p:nvPr/>
        </p:nvPicPr>
        <p:blipFill>
          <a:blip r:embed="rId2" cstate="print"/>
          <a:srcRect l="1044" t="1845" r="1044" b="1845"/>
          <a:stretch>
            <a:fillRect/>
          </a:stretch>
        </p:blipFill>
        <p:spPr bwMode="auto">
          <a:xfrm>
            <a:off x="0" y="2564904"/>
            <a:ext cx="9144000" cy="4293096"/>
          </a:xfrm>
          <a:prstGeom prst="rect">
            <a:avLst/>
          </a:prstGeom>
          <a:noFill/>
          <a:ln w="12700" cap="sq">
            <a:noFill/>
            <a:miter lim="800000"/>
            <a:headEnd type="none" w="sm" len="sm"/>
            <a:tailEnd type="none" w="sm" len="sm"/>
          </a:ln>
        </p:spPr>
      </p:pic>
    </p:spTree>
  </p:cSld>
  <p:clrMapOvr>
    <a:masterClrMapping/>
  </p:clrMapOvr>
  <p:transition>
    <p:wipe dir="d"/>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683568" y="1412776"/>
            <a:ext cx="7772400" cy="4724400"/>
          </a:xfrm>
        </p:spPr>
        <p:txBody>
          <a:bodyPr/>
          <a:lstStyle/>
          <a:p>
            <a:r>
              <a:rPr lang="en-US" sz="2800" b="1" dirty="0" smtClean="0"/>
              <a:t>BUT </a:t>
            </a:r>
            <a:r>
              <a:rPr lang="en-US" sz="2800" dirty="0" smtClean="0"/>
              <a:t>when they witnessed the thunderings, the lightning flashes, the sound of the trumpet, and the mountain smoking; and when the people saw it, they trembled and stood afar off. (Exo 20:18)</a:t>
            </a:r>
          </a:p>
          <a:p>
            <a:r>
              <a:rPr lang="en-US" sz="2800" dirty="0" smtClean="0"/>
              <a:t>Then they said to Moses, "You speak with us, and we will hear; </a:t>
            </a:r>
            <a:r>
              <a:rPr lang="en-US" sz="2800" b="1" dirty="0" smtClean="0">
                <a:solidFill>
                  <a:srgbClr val="FFCC00"/>
                </a:solidFill>
              </a:rPr>
              <a:t>but let not God speak with us, lest we die</a:t>
            </a:r>
            <a:r>
              <a:rPr lang="en-US" sz="2800" dirty="0" smtClean="0"/>
              <a:t>.” (Exodus 20:19)</a:t>
            </a:r>
          </a:p>
        </p:txBody>
      </p:sp>
    </p:spTree>
  </p:cSld>
  <p:clrMapOvr>
    <a:masterClrMapping/>
  </p:clrMapOvr>
  <p:transition>
    <p:wipe dir="d"/>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61444" name="Picture 2"/>
          <p:cNvPicPr>
            <a:picLocks noChangeAspect="1" noChangeArrowheads="1"/>
          </p:cNvPicPr>
          <p:nvPr/>
        </p:nvPicPr>
        <p:blipFill>
          <a:blip r:embed="rId2" cstate="print"/>
          <a:srcRect l="1070" t="1901" r="1070" b="1901"/>
          <a:stretch>
            <a:fillRect/>
          </a:stretch>
        </p:blipFill>
        <p:spPr bwMode="auto">
          <a:xfrm>
            <a:off x="0" y="0"/>
            <a:ext cx="9144000" cy="6858000"/>
          </a:xfrm>
          <a:prstGeom prst="rect">
            <a:avLst/>
          </a:prstGeom>
          <a:noFill/>
          <a:ln w="12700" cap="sq">
            <a:noFill/>
            <a:miter lim="800000"/>
            <a:headEnd type="none" w="sm" len="sm"/>
            <a:tailEnd type="none" w="sm" len="sm"/>
          </a:ln>
        </p:spPr>
      </p:pic>
      <p:sp>
        <p:nvSpPr>
          <p:cNvPr id="28675" name="Rectangle 3"/>
          <p:cNvSpPr>
            <a:spLocks noGrp="1" noChangeArrowheads="1"/>
          </p:cNvSpPr>
          <p:nvPr>
            <p:ph idx="1"/>
          </p:nvPr>
        </p:nvSpPr>
        <p:spPr>
          <a:xfrm>
            <a:off x="539552" y="3933056"/>
            <a:ext cx="7988424" cy="4724400"/>
          </a:xfrm>
        </p:spPr>
        <p:txBody>
          <a:bodyPr/>
          <a:lstStyle/>
          <a:p>
            <a:pPr algn="ctr">
              <a:buNone/>
            </a:pPr>
            <a:r>
              <a:rPr lang="en-US" sz="3600" dirty="0" smtClean="0">
                <a:ln w="18415" cmpd="sng">
                  <a:solidFill>
                    <a:srgbClr val="FFFFFF"/>
                  </a:solidFill>
                  <a:prstDash val="solid"/>
                </a:ln>
                <a:solidFill>
                  <a:srgbClr val="FFFFFF"/>
                </a:solidFill>
                <a:effectLst>
                  <a:outerShdw blurRad="63500" dir="3600000" algn="tl" rotWithShape="0">
                    <a:srgbClr val="000000">
                      <a:alpha val="70000"/>
                    </a:srgbClr>
                  </a:outerShdw>
                </a:effectLst>
              </a:rPr>
              <a:t>They heard the voice of God as He gave them the Ten Commandments!</a:t>
            </a:r>
          </a:p>
        </p:txBody>
      </p:sp>
    </p:spTree>
  </p:cSld>
  <p:clrMapOvr>
    <a:masterClrMapping/>
  </p:clrMapOvr>
  <p:transition>
    <p:wipe dir="d"/>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US" dirty="0" smtClean="0"/>
              <a:t>The New Covenant</a:t>
            </a:r>
          </a:p>
        </p:txBody>
      </p:sp>
      <p:sp>
        <p:nvSpPr>
          <p:cNvPr id="17411" name="Rectangle 3"/>
          <p:cNvSpPr>
            <a:spLocks noGrp="1" noChangeArrowheads="1"/>
          </p:cNvSpPr>
          <p:nvPr>
            <p:ph idx="1"/>
          </p:nvPr>
        </p:nvSpPr>
        <p:spPr/>
        <p:txBody>
          <a:bodyPr/>
          <a:lstStyle/>
          <a:p>
            <a:r>
              <a:rPr lang="en-US" sz="2400" dirty="0" smtClean="0"/>
              <a:t>The English title “</a:t>
            </a:r>
            <a:r>
              <a:rPr lang="en-US" sz="2400" b="1" dirty="0" smtClean="0">
                <a:solidFill>
                  <a:srgbClr val="FFCC00"/>
                </a:solidFill>
              </a:rPr>
              <a:t>New</a:t>
            </a:r>
            <a:r>
              <a:rPr lang="en-US" sz="2400" dirty="0" smtClean="0"/>
              <a:t>” is quite misleading. </a:t>
            </a:r>
          </a:p>
          <a:p>
            <a:r>
              <a:rPr lang="en-US" sz="2400" dirty="0" smtClean="0"/>
              <a:t>In both, Hebrew and Greek, it also means “</a:t>
            </a:r>
            <a:r>
              <a:rPr lang="en-US" sz="2400" b="1" dirty="0" smtClean="0">
                <a:solidFill>
                  <a:srgbClr val="FFCC00"/>
                </a:solidFill>
              </a:rPr>
              <a:t>renewed</a:t>
            </a:r>
            <a:r>
              <a:rPr lang="en-US" sz="2400" dirty="0" smtClean="0"/>
              <a:t>”. </a:t>
            </a:r>
          </a:p>
          <a:p>
            <a:r>
              <a:rPr lang="en-US" sz="2400" dirty="0" smtClean="0"/>
              <a:t>For example, the term “new moon” means a renewed appearance of the moon rather than a brand-new creation.</a:t>
            </a:r>
          </a:p>
          <a:p>
            <a:r>
              <a:rPr lang="en-US" sz="2400" dirty="0" smtClean="0"/>
              <a:t>“One covenant does not set aside another; one does not invalidate another so as to nullify its stipulations. Rather, it renews, expands, adapts, updates.” </a:t>
            </a:r>
            <a:r>
              <a:rPr lang="en-US" sz="1800" b="1" dirty="0" smtClean="0">
                <a:solidFill>
                  <a:srgbClr val="FFCC00"/>
                </a:solidFill>
              </a:rPr>
              <a:t>Dr. John Fischer</a:t>
            </a:r>
          </a:p>
          <a:p>
            <a:r>
              <a:rPr lang="en-US" sz="2400" dirty="0" smtClean="0"/>
              <a:t>More correctly, the New Covenant should be called “</a:t>
            </a:r>
            <a:r>
              <a:rPr lang="en-US" sz="2400" b="1" dirty="0" smtClean="0">
                <a:solidFill>
                  <a:srgbClr val="FFCC00"/>
                </a:solidFill>
              </a:rPr>
              <a:t>The Renewed Covenant</a:t>
            </a:r>
            <a:r>
              <a:rPr lang="en-US" sz="2400" dirty="0" smtClean="0"/>
              <a:t>.”</a:t>
            </a:r>
            <a:endParaRPr lang="en-US" sz="2400" b="1" dirty="0" smtClean="0"/>
          </a:p>
          <a:p>
            <a:endParaRPr lang="en-US" dirty="0" smtClean="0"/>
          </a:p>
          <a:p>
            <a:endParaRPr lang="en-US" dirty="0" smtClean="0"/>
          </a:p>
        </p:txBody>
      </p:sp>
    </p:spTree>
  </p:cSld>
  <p:clrMapOvr>
    <a:masterClrMapping/>
  </p:clrMapOvr>
  <p:transition>
    <p:wipe dir="d"/>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9" name="Rectangle 3"/>
          <p:cNvSpPr>
            <a:spLocks noGrp="1" noChangeArrowheads="1"/>
          </p:cNvSpPr>
          <p:nvPr>
            <p:ph idx="1"/>
          </p:nvPr>
        </p:nvSpPr>
        <p:spPr>
          <a:xfrm>
            <a:off x="685800" y="1340768"/>
            <a:ext cx="7772400" cy="5060032"/>
          </a:xfrm>
        </p:spPr>
        <p:txBody>
          <a:bodyPr/>
          <a:lstStyle/>
          <a:p>
            <a:r>
              <a:rPr lang="en-US" sz="2400" dirty="0" smtClean="0"/>
              <a:t>And Moses said to the people, "</a:t>
            </a:r>
            <a:r>
              <a:rPr lang="en-US" sz="2400" b="1" dirty="0" smtClean="0">
                <a:solidFill>
                  <a:srgbClr val="FFCC00"/>
                </a:solidFill>
              </a:rPr>
              <a:t>Do not fear; for God has come to test you, and that His fear may be before you, so that you may not sin</a:t>
            </a:r>
            <a:r>
              <a:rPr lang="en-US" sz="2400" dirty="0" smtClean="0"/>
              <a:t>.” (Exo 20:20)</a:t>
            </a:r>
          </a:p>
          <a:p>
            <a:r>
              <a:rPr lang="en-US" sz="2400" dirty="0" smtClean="0"/>
              <a:t>So </a:t>
            </a:r>
            <a:r>
              <a:rPr lang="en-US" sz="2400" b="1" dirty="0" smtClean="0">
                <a:solidFill>
                  <a:srgbClr val="FFCC00"/>
                </a:solidFill>
              </a:rPr>
              <a:t>the people stood afar off</a:t>
            </a:r>
            <a:r>
              <a:rPr lang="en-US" sz="2400" dirty="0" smtClean="0"/>
              <a:t>, but Moses </a:t>
            </a:r>
            <a:r>
              <a:rPr lang="en-US" sz="2400" b="1" dirty="0" smtClean="0">
                <a:solidFill>
                  <a:srgbClr val="FFCC00"/>
                </a:solidFill>
              </a:rPr>
              <a:t>drew near</a:t>
            </a:r>
            <a:r>
              <a:rPr lang="en-US" sz="2400" dirty="0" smtClean="0"/>
              <a:t> the thick darkness where God was. (Exo 20:21)</a:t>
            </a:r>
          </a:p>
          <a:p>
            <a:r>
              <a:rPr lang="en-US" sz="2400" dirty="0" smtClean="0"/>
              <a:t>God then spoke to Moses warnings against idolatry and also instructions about building an altar for Him. (Exo 20:22-25)</a:t>
            </a:r>
          </a:p>
          <a:p>
            <a:r>
              <a:rPr lang="en-US" sz="2400" dirty="0" smtClean="0"/>
              <a:t>In Exodus 21, 22 &amp; 23, God gave Moses the civil laws pertaining to treatment of servants, responsibility for property and keeping His feasts. He also promised to send an Angel to lead them.</a:t>
            </a:r>
            <a:endParaRPr lang="en-US" dirty="0" smtClean="0"/>
          </a:p>
        </p:txBody>
      </p:sp>
    </p:spTree>
  </p:cSld>
  <p:clrMapOvr>
    <a:masterClrMapping/>
  </p:clrMapOvr>
  <p:transition>
    <p:wipe dir="d"/>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3" name="Rectangle 3"/>
          <p:cNvSpPr>
            <a:spLocks noGrp="1" noChangeArrowheads="1"/>
          </p:cNvSpPr>
          <p:nvPr>
            <p:ph idx="1"/>
          </p:nvPr>
        </p:nvSpPr>
        <p:spPr>
          <a:xfrm>
            <a:off x="683568" y="1412776"/>
            <a:ext cx="7772400" cy="4724400"/>
          </a:xfrm>
        </p:spPr>
        <p:txBody>
          <a:bodyPr/>
          <a:lstStyle/>
          <a:p>
            <a:r>
              <a:rPr lang="en-US" b="1" dirty="0" smtClean="0">
                <a:solidFill>
                  <a:srgbClr val="FFC000"/>
                </a:solidFill>
              </a:rPr>
              <a:t>God wants to meet with the Elders.</a:t>
            </a:r>
          </a:p>
          <a:p>
            <a:r>
              <a:rPr lang="en-US" sz="2400" dirty="0" smtClean="0"/>
              <a:t>Now He said to Moses, "Come up to the LORD, you and Aaron, Nadab and Abihu, and seventy of the elders of Israel, and worship from afar.</a:t>
            </a:r>
          </a:p>
          <a:p>
            <a:r>
              <a:rPr lang="en-US" sz="2400" dirty="0" smtClean="0"/>
              <a:t>"And Moses alone shall come near the LORD, but they shall not come near; nor shall the people go up with him."</a:t>
            </a:r>
          </a:p>
          <a:p>
            <a:r>
              <a:rPr lang="en-US" sz="2400" dirty="0" smtClean="0"/>
              <a:t>So Moses came and told the people all the words of the LORD and all the judgments. And all the people answered with one voice and said, "All the words which the LORD has said we will do.” Exodus 24:1-3</a:t>
            </a:r>
          </a:p>
        </p:txBody>
      </p:sp>
    </p:spTree>
  </p:cSld>
  <p:clrMapOvr>
    <a:masterClrMapping/>
  </p:clrMapOvr>
  <p:transition>
    <p:wipe dir="d"/>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7" name="Rectangle 3"/>
          <p:cNvSpPr>
            <a:spLocks noGrp="1" noChangeArrowheads="1"/>
          </p:cNvSpPr>
          <p:nvPr>
            <p:ph idx="1"/>
          </p:nvPr>
        </p:nvSpPr>
        <p:spPr>
          <a:xfrm>
            <a:off x="683568" y="980728"/>
            <a:ext cx="7992888" cy="4724400"/>
          </a:xfrm>
        </p:spPr>
        <p:txBody>
          <a:bodyPr/>
          <a:lstStyle/>
          <a:p>
            <a:r>
              <a:rPr lang="en-US" sz="2200" b="1" dirty="0" smtClean="0">
                <a:solidFill>
                  <a:srgbClr val="FFCC00"/>
                </a:solidFill>
              </a:rPr>
              <a:t>An Altar, 12 Pillars and The Book of The Covenant</a:t>
            </a:r>
            <a:endParaRPr lang="en-US" sz="2200" dirty="0" smtClean="0"/>
          </a:p>
          <a:p>
            <a:r>
              <a:rPr lang="en-US" sz="2200" dirty="0" smtClean="0"/>
              <a:t>And Moses </a:t>
            </a:r>
            <a:r>
              <a:rPr lang="en-US" sz="2200" b="1" dirty="0" smtClean="0">
                <a:solidFill>
                  <a:srgbClr val="FFCC00"/>
                </a:solidFill>
              </a:rPr>
              <a:t>wrote all the words of the LORD</a:t>
            </a:r>
            <a:r>
              <a:rPr lang="en-US" sz="2200" dirty="0" smtClean="0"/>
              <a:t>. And he rose early in the morning, and built </a:t>
            </a:r>
            <a:r>
              <a:rPr lang="en-US" sz="2200" b="1" dirty="0" smtClean="0">
                <a:solidFill>
                  <a:srgbClr val="FFC000"/>
                </a:solidFill>
              </a:rPr>
              <a:t>an altar</a:t>
            </a:r>
            <a:r>
              <a:rPr lang="en-US" sz="2200" dirty="0" smtClean="0">
                <a:solidFill>
                  <a:srgbClr val="FFC000"/>
                </a:solidFill>
              </a:rPr>
              <a:t> </a:t>
            </a:r>
            <a:r>
              <a:rPr lang="en-US" sz="2200" dirty="0" smtClean="0"/>
              <a:t>at the foot of the mountain, and </a:t>
            </a:r>
            <a:r>
              <a:rPr lang="en-US" sz="2200" b="1" dirty="0" smtClean="0">
                <a:solidFill>
                  <a:srgbClr val="FFC000"/>
                </a:solidFill>
              </a:rPr>
              <a:t>twelve pillars</a:t>
            </a:r>
            <a:r>
              <a:rPr lang="en-US" sz="2200" dirty="0" smtClean="0">
                <a:solidFill>
                  <a:srgbClr val="FFC000"/>
                </a:solidFill>
              </a:rPr>
              <a:t> </a:t>
            </a:r>
            <a:r>
              <a:rPr lang="en-US" sz="2200" dirty="0" smtClean="0"/>
              <a:t>according to the twelve tribes of Israel. Then he sent young men of the children of Israel, who offered burnt offerings and sacrificed peace offerings of oxen to the LORD.</a:t>
            </a:r>
          </a:p>
          <a:p>
            <a:r>
              <a:rPr lang="en-US" sz="2200" dirty="0" smtClean="0"/>
              <a:t>And Moses took half the blood and put it in basins, and half the blood he sprinkled on the altar. Then he took the </a:t>
            </a:r>
            <a:r>
              <a:rPr lang="en-US" sz="2200" b="1" dirty="0" smtClean="0">
                <a:solidFill>
                  <a:srgbClr val="FFCC00"/>
                </a:solidFill>
              </a:rPr>
              <a:t>Book of the Covenant</a:t>
            </a:r>
            <a:r>
              <a:rPr lang="en-US" sz="2200" dirty="0" smtClean="0"/>
              <a:t> and read in the hearing of the people. And they said, "All that the LORD has said we will do, and be obedient."</a:t>
            </a:r>
          </a:p>
          <a:p>
            <a:r>
              <a:rPr lang="en-US" sz="2200" dirty="0" smtClean="0"/>
              <a:t>And Moses took the blood, sprinkled it on the people, and said, "This is the blood of the covenant which the LORD has made with you according to all these words.” Exo 24:4-8</a:t>
            </a:r>
          </a:p>
        </p:txBody>
      </p:sp>
    </p:spTree>
  </p:cSld>
  <p:clrMapOvr>
    <a:masterClrMapping/>
  </p:clrMapOvr>
  <p:transition>
    <p:wipe dir="d"/>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1" name="Rectangle 3"/>
          <p:cNvSpPr>
            <a:spLocks noGrp="1" noChangeArrowheads="1"/>
          </p:cNvSpPr>
          <p:nvPr>
            <p:ph idx="1"/>
          </p:nvPr>
        </p:nvSpPr>
        <p:spPr>
          <a:xfrm>
            <a:off x="395536" y="1556792"/>
            <a:ext cx="8206680" cy="4724400"/>
          </a:xfrm>
        </p:spPr>
        <p:txBody>
          <a:bodyPr/>
          <a:lstStyle/>
          <a:p>
            <a:r>
              <a:rPr lang="en-US" sz="2400" b="1" dirty="0" smtClean="0">
                <a:solidFill>
                  <a:srgbClr val="FFCC00"/>
                </a:solidFill>
              </a:rPr>
              <a:t>The Elders Saw God, Ate And Drank In His Presence.</a:t>
            </a:r>
            <a:endParaRPr lang="en-US" sz="2400" dirty="0" smtClean="0"/>
          </a:p>
          <a:p>
            <a:r>
              <a:rPr lang="en-US" sz="2400" dirty="0" smtClean="0"/>
              <a:t>Then Moses went up, also Aaron, Nadab, and Abihu, and seventy of the elders of Israel, and </a:t>
            </a:r>
            <a:r>
              <a:rPr lang="en-US" sz="2400" b="1" dirty="0" smtClean="0">
                <a:solidFill>
                  <a:srgbClr val="FFCC00"/>
                </a:solidFill>
              </a:rPr>
              <a:t>they saw the God of Israel.</a:t>
            </a:r>
            <a:r>
              <a:rPr lang="en-US" sz="2400" dirty="0" smtClean="0"/>
              <a:t> And there was under His feet as it were a paved work of sapphire stone, and it was like the very heavens in its clarity.</a:t>
            </a:r>
          </a:p>
          <a:p>
            <a:r>
              <a:rPr lang="en-US" sz="2400" dirty="0" smtClean="0"/>
              <a:t>But on the nobles of the children of Israel He did not lay His hand. </a:t>
            </a:r>
            <a:r>
              <a:rPr lang="en-US" sz="2400" b="1" dirty="0" smtClean="0">
                <a:solidFill>
                  <a:srgbClr val="FFCC00"/>
                </a:solidFill>
              </a:rPr>
              <a:t>So they saw God, and they ate and drank.</a:t>
            </a:r>
            <a:r>
              <a:rPr lang="en-US" sz="2400" dirty="0" smtClean="0"/>
              <a:t> Exo 24:9-11</a:t>
            </a:r>
          </a:p>
        </p:txBody>
      </p:sp>
    </p:spTree>
  </p:cSld>
  <p:clrMapOvr>
    <a:masterClrMapping/>
  </p:clrMapOvr>
  <p:transition>
    <p:wipe dir="d"/>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5" name="Rectangle 3"/>
          <p:cNvSpPr>
            <a:spLocks noGrp="1" noChangeArrowheads="1"/>
          </p:cNvSpPr>
          <p:nvPr>
            <p:ph idx="1"/>
          </p:nvPr>
        </p:nvSpPr>
        <p:spPr>
          <a:xfrm>
            <a:off x="685800" y="1268760"/>
            <a:ext cx="7772400" cy="5132040"/>
          </a:xfrm>
        </p:spPr>
        <p:txBody>
          <a:bodyPr/>
          <a:lstStyle/>
          <a:p>
            <a:r>
              <a:rPr lang="en-US" sz="2200" b="1" dirty="0" smtClean="0">
                <a:solidFill>
                  <a:srgbClr val="FFC000"/>
                </a:solidFill>
              </a:rPr>
              <a:t>About The Tablets Of Stone</a:t>
            </a:r>
          </a:p>
          <a:p>
            <a:r>
              <a:rPr lang="en-US" sz="2200" dirty="0" smtClean="0"/>
              <a:t>Then the LORD said to Moses, "Come up to Me on the mountain and be there; and I will give you </a:t>
            </a:r>
            <a:r>
              <a:rPr lang="en-US" sz="2200" b="1" dirty="0" smtClean="0">
                <a:solidFill>
                  <a:srgbClr val="FFCC00"/>
                </a:solidFill>
              </a:rPr>
              <a:t>tablets of stone</a:t>
            </a:r>
            <a:r>
              <a:rPr lang="en-US" sz="2200" dirty="0" smtClean="0"/>
              <a:t>, and the law and commandments which I have written, that you may teach them.” </a:t>
            </a:r>
          </a:p>
          <a:p>
            <a:r>
              <a:rPr lang="en-US" sz="2200" dirty="0" smtClean="0"/>
              <a:t>So Moses arose with his assistant Joshua, and Moses went up to the mountain of God. </a:t>
            </a:r>
          </a:p>
          <a:p>
            <a:r>
              <a:rPr lang="en-US" sz="2200" dirty="0" smtClean="0"/>
              <a:t>And he asked the elders to wait there for them.</a:t>
            </a:r>
          </a:p>
          <a:p>
            <a:r>
              <a:rPr lang="en-US" sz="2200" dirty="0" smtClean="0"/>
              <a:t>Then Moses went up into the mountain, and a cloud covered the mountain. </a:t>
            </a:r>
          </a:p>
          <a:p>
            <a:r>
              <a:rPr lang="en-US" sz="2200" dirty="0" smtClean="0"/>
              <a:t>So Moses went into the midst of the cloud and went up into the mountain. And Moses was on the mountain forty days and forty nights. (Exo 24:13-18)</a:t>
            </a:r>
          </a:p>
        </p:txBody>
      </p:sp>
    </p:spTree>
  </p:cSld>
  <p:clrMapOvr>
    <a:masterClrMapping/>
  </p:clrMapOvr>
  <p:transition>
    <p:wipe dir="d"/>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9" name="Rectangle 3"/>
          <p:cNvSpPr>
            <a:spLocks noGrp="1" noChangeArrowheads="1"/>
          </p:cNvSpPr>
          <p:nvPr>
            <p:ph idx="1"/>
          </p:nvPr>
        </p:nvSpPr>
        <p:spPr>
          <a:xfrm>
            <a:off x="683568" y="1340768"/>
            <a:ext cx="7772400" cy="4724400"/>
          </a:xfrm>
        </p:spPr>
        <p:txBody>
          <a:bodyPr/>
          <a:lstStyle/>
          <a:p>
            <a:r>
              <a:rPr lang="en-US" sz="2200" b="1" dirty="0" smtClean="0"/>
              <a:t>From Exodus 25 through 31, God revealed how the ark of covenant and the tabernacle were to be built, how the priests were to dress, how sacrifices were made, and how the Sabbath was to be kept.</a:t>
            </a:r>
          </a:p>
          <a:p>
            <a:r>
              <a:rPr lang="en-US" sz="2200" dirty="0" smtClean="0"/>
              <a:t>In Exo 31:16-17, He said, “Therefore the children of Israel shall keep the Sabbath, to observe the Sabbath throughout their generations as </a:t>
            </a:r>
            <a:r>
              <a:rPr lang="en-US" sz="2200" b="1" dirty="0" smtClean="0">
                <a:solidFill>
                  <a:srgbClr val="FFCC00"/>
                </a:solidFill>
              </a:rPr>
              <a:t>a perpetual covenant</a:t>
            </a:r>
            <a:r>
              <a:rPr lang="en-US" sz="2200" dirty="0" smtClean="0"/>
              <a:t>. It is a sign between Me and the children of Israel forever; for in six days the LORD made the heavens and the earth, and on the seventh day He rested and was refreshed.'"</a:t>
            </a:r>
          </a:p>
          <a:p>
            <a:r>
              <a:rPr lang="en-US" sz="2200" dirty="0" smtClean="0"/>
              <a:t>And when He had made an end of speaking with him on Mount Sinai, He gave Moses two tablets of the Testimony, tablets of stone, written with the finger of God (Exo 31:18).</a:t>
            </a:r>
          </a:p>
        </p:txBody>
      </p:sp>
    </p:spTree>
  </p:cSld>
  <p:clrMapOvr>
    <a:masterClrMapping/>
  </p:clrMapOvr>
  <p:transition>
    <p:wipe dir="d"/>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3" name="Rectangle 3"/>
          <p:cNvSpPr>
            <a:spLocks noGrp="1" noChangeArrowheads="1"/>
          </p:cNvSpPr>
          <p:nvPr>
            <p:ph idx="1"/>
          </p:nvPr>
        </p:nvSpPr>
        <p:spPr>
          <a:xfrm>
            <a:off x="683568" y="1268760"/>
            <a:ext cx="7772400" cy="4724400"/>
          </a:xfrm>
        </p:spPr>
        <p:txBody>
          <a:bodyPr/>
          <a:lstStyle/>
          <a:p>
            <a:r>
              <a:rPr lang="en-US" sz="2400" b="1" dirty="0" smtClean="0">
                <a:solidFill>
                  <a:srgbClr val="FFCC00"/>
                </a:solidFill>
              </a:rPr>
              <a:t>The Golden Calf</a:t>
            </a:r>
            <a:endParaRPr lang="en-US" sz="2400" dirty="0" smtClean="0"/>
          </a:p>
          <a:p>
            <a:r>
              <a:rPr lang="en-US" sz="2400" dirty="0" smtClean="0"/>
              <a:t>Meanwhile, the people saw that Moses delayed coming down from the mountain, they rebelled and built the golden calf (Exo 32:1-6).</a:t>
            </a:r>
          </a:p>
          <a:p>
            <a:r>
              <a:rPr lang="en-US" sz="2400" dirty="0" smtClean="0"/>
              <a:t>God was furious, and sent Moses down from the mountain with the two stone tablets (Exo 32:7-15).</a:t>
            </a:r>
          </a:p>
          <a:p>
            <a:r>
              <a:rPr lang="en-US" sz="2400" dirty="0" smtClean="0"/>
              <a:t>Moses asked the people to choose which side they would take.</a:t>
            </a:r>
          </a:p>
          <a:p>
            <a:r>
              <a:rPr lang="en-US" sz="2400" dirty="0" smtClean="0"/>
              <a:t>3000 men were killed on this first Pentecost! (Exo 32:28). </a:t>
            </a:r>
          </a:p>
        </p:txBody>
      </p:sp>
    </p:spTree>
  </p:cSld>
  <p:clrMapOvr>
    <a:masterClrMapping/>
  </p:clrMapOvr>
  <p:transition>
    <p:wipe dir="d"/>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7" name="Rectangle 3"/>
          <p:cNvSpPr>
            <a:spLocks noGrp="1" noChangeArrowheads="1"/>
          </p:cNvSpPr>
          <p:nvPr>
            <p:ph idx="1"/>
          </p:nvPr>
        </p:nvSpPr>
        <p:spPr>
          <a:xfrm>
            <a:off x="683568" y="1412776"/>
            <a:ext cx="7772400" cy="4724400"/>
          </a:xfrm>
        </p:spPr>
        <p:txBody>
          <a:bodyPr>
            <a:normAutofit lnSpcReduction="10000"/>
          </a:bodyPr>
          <a:lstStyle/>
          <a:p>
            <a:r>
              <a:rPr lang="en-US" sz="2400" b="1" dirty="0" smtClean="0">
                <a:solidFill>
                  <a:srgbClr val="FFC000"/>
                </a:solidFill>
              </a:rPr>
              <a:t>Moses Reminded The People In Deut 9:9-11:</a:t>
            </a:r>
          </a:p>
          <a:p>
            <a:r>
              <a:rPr lang="en-US" sz="2400" dirty="0" smtClean="0"/>
              <a:t>"When I went up into the mountain to receive the tablets of stone, the tablets of the covenant which the LORD made with you, then I stayed on the mountain forty days and forty nights. I neither ate bread nor drank water. Then the LORD delivered to me two tablets of stone written with the finger of God, and </a:t>
            </a:r>
            <a:r>
              <a:rPr lang="en-US" sz="2400" b="1" dirty="0" smtClean="0">
                <a:solidFill>
                  <a:srgbClr val="FFCC00"/>
                </a:solidFill>
              </a:rPr>
              <a:t>on them were all the words which the LORD had spoken to you on the mountain</a:t>
            </a:r>
            <a:r>
              <a:rPr lang="en-US" sz="2400" dirty="0" smtClean="0"/>
              <a:t> from the midst of the fire in the day of the assembly. </a:t>
            </a:r>
            <a:r>
              <a:rPr lang="en-US" sz="2400" b="1" dirty="0" smtClean="0">
                <a:solidFill>
                  <a:srgbClr val="FFCC00"/>
                </a:solidFill>
              </a:rPr>
              <a:t>And it came to pass, at the end of forty days and forty nights, that the LORD gave me the two tablets of stone, the tablets of the covenant.”</a:t>
            </a:r>
            <a:endParaRPr lang="en-US" sz="2400" dirty="0" smtClean="0"/>
          </a:p>
        </p:txBody>
      </p:sp>
    </p:spTree>
  </p:cSld>
  <p:clrMapOvr>
    <a:masterClrMapping/>
  </p:clrMapOvr>
  <p:transition>
    <p:wipe dir="d"/>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70658" name="Picture 2"/>
          <p:cNvPicPr>
            <a:picLocks noChangeAspect="1" noChangeArrowheads="1"/>
          </p:cNvPicPr>
          <p:nvPr/>
        </p:nvPicPr>
        <p:blipFill>
          <a:blip r:embed="rId2" cstate="print"/>
          <a:srcRect l="786" t="1358" r="786" b="1358"/>
          <a:stretch>
            <a:fillRect/>
          </a:stretch>
        </p:blipFill>
        <p:spPr bwMode="auto">
          <a:xfrm>
            <a:off x="0" y="0"/>
            <a:ext cx="9144000" cy="6858000"/>
          </a:xfrm>
          <a:prstGeom prst="rect">
            <a:avLst/>
          </a:prstGeom>
          <a:noFill/>
          <a:ln w="12700" cap="sq">
            <a:noFill/>
            <a:miter lim="800000"/>
            <a:headEnd type="none" w="sm" len="sm"/>
            <a:tailEnd type="none" w="sm" len="sm"/>
          </a:ln>
        </p:spPr>
      </p:pic>
      <p:sp>
        <p:nvSpPr>
          <p:cNvPr id="36867" name="Rectangle 3"/>
          <p:cNvSpPr>
            <a:spLocks noGrp="1" noChangeArrowheads="1"/>
          </p:cNvSpPr>
          <p:nvPr>
            <p:ph idx="1"/>
          </p:nvPr>
        </p:nvSpPr>
        <p:spPr>
          <a:xfrm>
            <a:off x="251520" y="620688"/>
            <a:ext cx="8497888" cy="4484687"/>
          </a:xfrm>
        </p:spPr>
        <p:txBody>
          <a:bodyPr/>
          <a:lstStyle/>
          <a:p>
            <a:pPr>
              <a:buFontTx/>
              <a:buNone/>
              <a:defRPr/>
            </a:pPr>
            <a:r>
              <a:rPr lang="en-US" sz="2800" b="1" dirty="0" smtClean="0">
                <a:solidFill>
                  <a:schemeClr val="bg2"/>
                </a:solidFill>
                <a:effectLst>
                  <a:outerShdw blurRad="38100" dist="38100" dir="2700000" algn="tl">
                    <a:srgbClr val="000000">
                      <a:alpha val="43137"/>
                    </a:srgbClr>
                  </a:outerShdw>
                </a:effectLst>
              </a:rPr>
              <a:t>	</a:t>
            </a:r>
            <a:r>
              <a:rPr lang="en-US" sz="2800" b="1" dirty="0" smtClean="0">
                <a:solidFill>
                  <a:schemeClr val="accent1">
                    <a:lumMod val="50000"/>
                  </a:schemeClr>
                </a:solidFill>
              </a:rPr>
              <a:t>The LORD gave Moses the two tablets of stone at the end and NOT the beginning of </a:t>
            </a:r>
            <a:br>
              <a:rPr lang="en-US" sz="2800" b="1" dirty="0" smtClean="0">
                <a:solidFill>
                  <a:schemeClr val="accent1">
                    <a:lumMod val="50000"/>
                  </a:schemeClr>
                </a:solidFill>
              </a:rPr>
            </a:br>
            <a:r>
              <a:rPr lang="en-US" sz="2800" b="1" dirty="0" smtClean="0">
                <a:solidFill>
                  <a:schemeClr val="accent1">
                    <a:lumMod val="50000"/>
                  </a:schemeClr>
                </a:solidFill>
              </a:rPr>
              <a:t>forty days and forty nights.</a:t>
            </a:r>
          </a:p>
        </p:txBody>
      </p:sp>
    </p:spTree>
  </p:cSld>
  <p:clrMapOvr>
    <a:masterClrMapping/>
  </p:clrMapOvr>
  <p:transition>
    <p:wipe dir="d"/>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1" name="Rectangle 3"/>
          <p:cNvSpPr>
            <a:spLocks noGrp="1" noChangeArrowheads="1"/>
          </p:cNvSpPr>
          <p:nvPr>
            <p:ph idx="1"/>
          </p:nvPr>
        </p:nvSpPr>
        <p:spPr>
          <a:xfrm>
            <a:off x="685800" y="1052736"/>
            <a:ext cx="7772400" cy="5348064"/>
          </a:xfrm>
        </p:spPr>
        <p:txBody>
          <a:bodyPr/>
          <a:lstStyle/>
          <a:p>
            <a:r>
              <a:rPr lang="en-US" b="1" dirty="0" smtClean="0">
                <a:solidFill>
                  <a:srgbClr val="FFCC00"/>
                </a:solidFill>
              </a:rPr>
              <a:t>Jewish History Records The Meeting At Sinai</a:t>
            </a:r>
            <a:endParaRPr lang="en-US" dirty="0" smtClean="0"/>
          </a:p>
          <a:p>
            <a:r>
              <a:rPr lang="en-US" sz="2200" dirty="0" smtClean="0"/>
              <a:t>Rabbi Joseph Hertz's Dailey Prayer Book (pg. 791)</a:t>
            </a:r>
          </a:p>
          <a:p>
            <a:r>
              <a:rPr lang="en-US" sz="2200" dirty="0" smtClean="0"/>
              <a:t>"The Revelation at Sinai… </a:t>
            </a:r>
            <a:r>
              <a:rPr lang="en-US" sz="2200" b="1" dirty="0" smtClean="0">
                <a:solidFill>
                  <a:srgbClr val="FFCC00"/>
                </a:solidFill>
              </a:rPr>
              <a:t>was not heard by Israel alone, but by the inhabitants of all the earth</a:t>
            </a:r>
            <a:r>
              <a:rPr lang="en-US" sz="2200" dirty="0" smtClean="0"/>
              <a:t>. The Divine voice divided itself into the seventy tongues then spoken on the earth, so that all the children of men might understand its world-embracing and man-redeeming message."</a:t>
            </a:r>
          </a:p>
          <a:p>
            <a:r>
              <a:rPr lang="en-US" sz="2200" dirty="0" smtClean="0"/>
              <a:t>Midrash: Exodus Rabbah 5:9</a:t>
            </a:r>
          </a:p>
          <a:p>
            <a:r>
              <a:rPr lang="en-US" sz="2200" dirty="0" smtClean="0"/>
              <a:t>"When God gave the Torah on Sinai, He displayed untold marvels to Israel with His voice. What happened? God spoke and </a:t>
            </a:r>
            <a:r>
              <a:rPr lang="en-US" sz="2200" b="1" dirty="0" smtClean="0">
                <a:solidFill>
                  <a:srgbClr val="FFCC00"/>
                </a:solidFill>
              </a:rPr>
              <a:t>the Voice reverberated throughout the world</a:t>
            </a:r>
            <a:r>
              <a:rPr lang="en-US" sz="2200" dirty="0" smtClean="0"/>
              <a:t>… It says, 'And all the people witnessed the thunderings (Ex. 20:18). </a:t>
            </a:r>
          </a:p>
        </p:txBody>
      </p:sp>
    </p:spTree>
  </p:cSld>
  <p:clrMapOvr>
    <a:masterClrMapping/>
  </p:clrMapOvr>
  <p:transition>
    <p:wipe dir="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What’s In the New Covenant?</a:t>
            </a:r>
          </a:p>
        </p:txBody>
      </p:sp>
      <p:sp>
        <p:nvSpPr>
          <p:cNvPr id="18435" name="Rectangle 3"/>
          <p:cNvSpPr>
            <a:spLocks noGrp="1" noChangeArrowheads="1"/>
          </p:cNvSpPr>
          <p:nvPr>
            <p:ph idx="1"/>
          </p:nvPr>
        </p:nvSpPr>
        <p:spPr/>
        <p:txBody>
          <a:bodyPr>
            <a:normAutofit lnSpcReduction="10000"/>
          </a:bodyPr>
          <a:lstStyle/>
          <a:p>
            <a:r>
              <a:rPr lang="en-US" sz="2200" dirty="0" smtClean="0"/>
              <a:t>In The </a:t>
            </a:r>
            <a:r>
              <a:rPr lang="en-US" sz="2200" b="1" dirty="0" smtClean="0"/>
              <a:t>Old Testament</a:t>
            </a:r>
            <a:r>
              <a:rPr lang="en-US" sz="2200" dirty="0" smtClean="0"/>
              <a:t>: Jeremiah 31:31-34</a:t>
            </a:r>
          </a:p>
          <a:p>
            <a:r>
              <a:rPr lang="en-US" sz="2200" dirty="0" smtClean="0"/>
              <a:t>"Behold, the days are coming, says the LORD, when I will make </a:t>
            </a:r>
            <a:r>
              <a:rPr lang="en-US" sz="2200" b="1" dirty="0" smtClean="0">
                <a:solidFill>
                  <a:srgbClr val="FFCC00"/>
                </a:solidFill>
              </a:rPr>
              <a:t>a new covenant</a:t>
            </a:r>
            <a:r>
              <a:rPr lang="en-US" sz="2200" dirty="0" smtClean="0"/>
              <a:t> </a:t>
            </a:r>
            <a:r>
              <a:rPr lang="en-US" sz="2200" b="1" dirty="0" smtClean="0">
                <a:solidFill>
                  <a:srgbClr val="FFCC00"/>
                </a:solidFill>
              </a:rPr>
              <a:t>with the house of Israel and with the house of Judah</a:t>
            </a:r>
            <a:r>
              <a:rPr lang="en-US" sz="2200" dirty="0" smtClean="0"/>
              <a:t>--not according to the covenant that I made with their fathers in the day that I took them by the hand to lead them out of the land of Egypt, My covenant which they broke, though I was a husband to them, says the LORD. But </a:t>
            </a:r>
            <a:r>
              <a:rPr lang="en-US" sz="2200" b="1" dirty="0" smtClean="0">
                <a:solidFill>
                  <a:srgbClr val="FFCC00"/>
                </a:solidFill>
              </a:rPr>
              <a:t>this is the covenant that I will make</a:t>
            </a:r>
            <a:r>
              <a:rPr lang="en-US" sz="2200" dirty="0" smtClean="0"/>
              <a:t> with the house of Israel after those days, says the LORD: </a:t>
            </a:r>
            <a:r>
              <a:rPr lang="en-US" sz="2200" b="1" dirty="0" smtClean="0">
                <a:solidFill>
                  <a:srgbClr val="FFCC00"/>
                </a:solidFill>
              </a:rPr>
              <a:t>I will put My law in their minds, and write it on their hearts; and I will be their God, and they shall be My people.</a:t>
            </a:r>
            <a:r>
              <a:rPr lang="en-US" sz="2200" dirty="0" smtClean="0"/>
              <a:t> No more shall every man teach his neighbor, and every man his brother, saying, 'Know the LORD,' for they all shall know Me, from the least of them to the greatest of them, says the LORD. For I will forgive their iniquity, and their sin I will remember no more."</a:t>
            </a:r>
          </a:p>
          <a:p>
            <a:endParaRPr lang="en-US" sz="2200" dirty="0" smtClean="0"/>
          </a:p>
          <a:p>
            <a:endParaRPr lang="en-US" dirty="0" smtClean="0"/>
          </a:p>
          <a:p>
            <a:endParaRPr lang="en-US" sz="2000" b="1" dirty="0" smtClean="0">
              <a:solidFill>
                <a:srgbClr val="FFCC00"/>
              </a:solidFill>
            </a:endParaRPr>
          </a:p>
          <a:p>
            <a:endParaRPr lang="en-US" b="1" dirty="0" smtClean="0">
              <a:solidFill>
                <a:srgbClr val="FFCC00"/>
              </a:solidFill>
            </a:endParaRPr>
          </a:p>
          <a:p>
            <a:endParaRPr lang="en-US" dirty="0" smtClean="0"/>
          </a:p>
          <a:p>
            <a:endParaRPr lang="en-US" dirty="0" smtClean="0"/>
          </a:p>
        </p:txBody>
      </p:sp>
    </p:spTree>
  </p:cSld>
  <p:clrMapOvr>
    <a:masterClrMapping/>
  </p:clrMapOvr>
  <p:transition>
    <p:wipe dir="d"/>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5" name="Rectangle 3"/>
          <p:cNvSpPr>
            <a:spLocks noGrp="1" noChangeArrowheads="1"/>
          </p:cNvSpPr>
          <p:nvPr>
            <p:ph idx="1"/>
          </p:nvPr>
        </p:nvSpPr>
        <p:spPr>
          <a:xfrm>
            <a:off x="683568" y="836712"/>
            <a:ext cx="7772400" cy="5276056"/>
          </a:xfrm>
        </p:spPr>
        <p:txBody>
          <a:bodyPr>
            <a:noAutofit/>
          </a:bodyPr>
          <a:lstStyle/>
          <a:p>
            <a:r>
              <a:rPr lang="en-US" sz="2200" dirty="0" smtClean="0"/>
              <a:t>Note that it does not say "the thunder," but "the thunderings"; wherefore, Rabbi Johanan said that God's voice, as it was uttered, </a:t>
            </a:r>
            <a:r>
              <a:rPr lang="en-US" sz="2200" b="1" dirty="0" smtClean="0">
                <a:solidFill>
                  <a:srgbClr val="FFCC00"/>
                </a:solidFill>
              </a:rPr>
              <a:t>split up into seventy voices, in seventy languages, so that all the nations should understand</a:t>
            </a:r>
            <a:r>
              <a:rPr lang="en-US" sz="2200" dirty="0" smtClean="0"/>
              <a:t>." The Midrash Says, R. Moshe Weissman,</a:t>
            </a:r>
          </a:p>
          <a:p>
            <a:r>
              <a:rPr lang="en-US" sz="2200" dirty="0" smtClean="0"/>
              <a:t>Venei Yakov Publications (1980) pg. 182.</a:t>
            </a:r>
          </a:p>
          <a:p>
            <a:r>
              <a:rPr lang="en-US" sz="2200" dirty="0" smtClean="0"/>
              <a:t>"On the occasion of matan Torah (the giving of the torah), the Bnai Yisrael (the children of Israel) not only heard Hashem's (the Lord's) Voice, but actually saw the sound waves as they emerged from Hashem's (the Lord's) mouth. They visualized them as a fiery substance. Each commandment that left Hashem's (the Lord's) mouth traveled around the entire Camp and then came back to every Jew individually, asking him, "Do you accept upon yourself this commandment with all halachot (Jewish law) pertaining to it?"</a:t>
            </a:r>
          </a:p>
        </p:txBody>
      </p:sp>
    </p:spTree>
  </p:cSld>
  <p:clrMapOvr>
    <a:masterClrMapping/>
  </p:clrMapOvr>
  <p:transition>
    <p:wipe dir="d"/>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a:xfrm>
            <a:off x="685800" y="332656"/>
            <a:ext cx="8458200" cy="1143000"/>
          </a:xfrm>
        </p:spPr>
        <p:txBody>
          <a:bodyPr/>
          <a:lstStyle/>
          <a:p>
            <a:r>
              <a:rPr lang="en-US" sz="2800" b="1" dirty="0" smtClean="0"/>
              <a:t>From Mount Sinai To Jerusalem (Mount Zion)</a:t>
            </a:r>
            <a:endParaRPr lang="en-US" sz="2000" b="1" dirty="0" smtClean="0"/>
          </a:p>
        </p:txBody>
      </p:sp>
      <p:sp>
        <p:nvSpPr>
          <p:cNvPr id="39939" name="Rectangle 3"/>
          <p:cNvSpPr>
            <a:spLocks noGrp="1" noChangeArrowheads="1"/>
          </p:cNvSpPr>
          <p:nvPr>
            <p:ph idx="1"/>
          </p:nvPr>
        </p:nvSpPr>
        <p:spPr>
          <a:xfrm>
            <a:off x="683568" y="1556792"/>
            <a:ext cx="8208912" cy="4543400"/>
          </a:xfrm>
        </p:spPr>
        <p:txBody>
          <a:bodyPr>
            <a:noAutofit/>
          </a:bodyPr>
          <a:lstStyle/>
          <a:p>
            <a:pPr>
              <a:buFontTx/>
              <a:buNone/>
            </a:pPr>
            <a:r>
              <a:rPr lang="en-US" sz="2200" b="1" dirty="0" smtClean="0">
                <a:solidFill>
                  <a:srgbClr val="FFC000"/>
                </a:solidFill>
              </a:rPr>
              <a:t>A. Same Path of Salvation</a:t>
            </a:r>
          </a:p>
          <a:p>
            <a:pPr lvl="1">
              <a:buFontTx/>
              <a:buNone/>
            </a:pPr>
            <a:r>
              <a:rPr lang="en-US" sz="2200" dirty="0" smtClean="0"/>
              <a:t>1. 	Must be saved by the blood of the Passover Lamb</a:t>
            </a:r>
          </a:p>
          <a:p>
            <a:pPr lvl="1">
              <a:buFontTx/>
              <a:buNone/>
            </a:pPr>
            <a:r>
              <a:rPr lang="en-US" sz="2200" dirty="0" smtClean="0"/>
              <a:t>2. 	Must receive the First Fruit of the Spirit</a:t>
            </a:r>
          </a:p>
          <a:p>
            <a:pPr>
              <a:buFontTx/>
              <a:buNone/>
            </a:pPr>
            <a:r>
              <a:rPr lang="en-US" sz="2200" b="1" dirty="0" smtClean="0">
                <a:solidFill>
                  <a:srgbClr val="FFC000"/>
                </a:solidFill>
              </a:rPr>
              <a:t>B. New Covenant Pentecost (Acts 2:1-21)</a:t>
            </a:r>
          </a:p>
          <a:p>
            <a:pPr lvl="1">
              <a:buFontTx/>
              <a:buNone/>
            </a:pPr>
            <a:r>
              <a:rPr lang="en-US" sz="2200" dirty="0" smtClean="0"/>
              <a:t>1. 	Same manifestations as at the first Pentecost (v. 1-11)</a:t>
            </a:r>
          </a:p>
          <a:p>
            <a:pPr lvl="1">
              <a:buFontTx/>
              <a:buNone/>
            </a:pPr>
            <a:r>
              <a:rPr lang="en-US" sz="2200" dirty="0" smtClean="0"/>
              <a:t>2.		Still those who refuse to hear (v. 12-13)</a:t>
            </a:r>
          </a:p>
          <a:p>
            <a:pPr lvl="1">
              <a:buFontTx/>
              <a:buNone/>
            </a:pPr>
            <a:r>
              <a:rPr lang="en-US" sz="2200" dirty="0" smtClean="0"/>
              <a:t>3. 	Sons and daughters prophesy (v. 14-18)</a:t>
            </a:r>
          </a:p>
          <a:p>
            <a:pPr lvl="1">
              <a:buFontTx/>
              <a:buNone/>
            </a:pPr>
            <a:r>
              <a:rPr lang="en-US" sz="2200" dirty="0" smtClean="0"/>
              <a:t>4. 	Warning of judgment (Vs. 19-21)</a:t>
            </a:r>
            <a:endParaRPr lang="en-US" sz="2200" b="1" dirty="0" smtClean="0"/>
          </a:p>
          <a:p>
            <a:pPr>
              <a:buNone/>
            </a:pPr>
            <a:r>
              <a:rPr lang="en-US" sz="2200" b="1" dirty="0" smtClean="0">
                <a:solidFill>
                  <a:srgbClr val="FFC000"/>
                </a:solidFill>
              </a:rPr>
              <a:t>C. Every nation under heaven heard the utterance in his own language. (Acts 2:5-6).	</a:t>
            </a:r>
          </a:p>
          <a:p>
            <a:pPr>
              <a:buFontTx/>
              <a:buNone/>
            </a:pPr>
            <a:r>
              <a:rPr lang="en-US" sz="2200" b="1" dirty="0" smtClean="0">
                <a:solidFill>
                  <a:srgbClr val="FFC000"/>
                </a:solidFill>
              </a:rPr>
              <a:t>D. 3000 souls were saved that day (Acts 2:41).</a:t>
            </a:r>
          </a:p>
        </p:txBody>
      </p:sp>
    </p:spTree>
  </p:cSld>
  <p:clrMapOvr>
    <a:masterClrMapping/>
  </p:clrMapOvr>
  <p:transition>
    <p:wipe dir="d"/>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95536" y="188640"/>
            <a:ext cx="8748464" cy="1143000"/>
          </a:xfrm>
        </p:spPr>
        <p:txBody>
          <a:bodyPr/>
          <a:lstStyle/>
          <a:p>
            <a:r>
              <a:rPr lang="en-US" sz="2800" b="1" dirty="0" smtClean="0"/>
              <a:t>What Jesus Spoke About The Holy Spirit...</a:t>
            </a:r>
            <a:endParaRPr lang="en-US" sz="2000" b="1" dirty="0" smtClean="0"/>
          </a:p>
        </p:txBody>
      </p:sp>
      <p:sp>
        <p:nvSpPr>
          <p:cNvPr id="40963" name="Rectangle 3"/>
          <p:cNvSpPr>
            <a:spLocks noGrp="1" noChangeArrowheads="1"/>
          </p:cNvSpPr>
          <p:nvPr>
            <p:ph idx="1"/>
          </p:nvPr>
        </p:nvSpPr>
        <p:spPr>
          <a:xfrm>
            <a:off x="251520" y="1412776"/>
            <a:ext cx="8568952" cy="4543400"/>
          </a:xfrm>
        </p:spPr>
        <p:txBody>
          <a:bodyPr/>
          <a:lstStyle/>
          <a:p>
            <a:r>
              <a:rPr lang="en-US" sz="2200" b="1" dirty="0" smtClean="0">
                <a:solidFill>
                  <a:srgbClr val="FFCC00"/>
                </a:solidFill>
              </a:rPr>
              <a:t>What is the primary work of the Holy Spirit?</a:t>
            </a:r>
            <a:endParaRPr lang="en-US" sz="2200" dirty="0" smtClean="0"/>
          </a:p>
          <a:p>
            <a:r>
              <a:rPr lang="en-US" sz="2200" dirty="0" smtClean="0"/>
              <a:t>"But the Helper, the Holy Spirit, whom the Father will send in My name, </a:t>
            </a:r>
            <a:r>
              <a:rPr lang="en-US" sz="2200" b="1" dirty="0" smtClean="0">
                <a:solidFill>
                  <a:srgbClr val="FF6600"/>
                </a:solidFill>
              </a:rPr>
              <a:t>He will teach you all things</a:t>
            </a:r>
            <a:r>
              <a:rPr lang="en-US" sz="2200" dirty="0" smtClean="0"/>
              <a:t>, and </a:t>
            </a:r>
            <a:r>
              <a:rPr lang="en-US" sz="2200" b="1" dirty="0" smtClean="0">
                <a:solidFill>
                  <a:srgbClr val="FF6600"/>
                </a:solidFill>
              </a:rPr>
              <a:t>bring to your remembrance all things that I said to you</a:t>
            </a:r>
            <a:r>
              <a:rPr lang="en-US" sz="2200" dirty="0" smtClean="0"/>
              <a:t>.” John 14:26</a:t>
            </a:r>
          </a:p>
          <a:p>
            <a:r>
              <a:rPr lang="en-US" sz="2200" b="1" dirty="0" smtClean="0">
                <a:solidFill>
                  <a:srgbClr val="FFCC00"/>
                </a:solidFill>
              </a:rPr>
              <a:t>What did Jesus say prior to this verse?</a:t>
            </a:r>
            <a:endParaRPr lang="en-US" sz="2200" dirty="0" smtClean="0"/>
          </a:p>
          <a:p>
            <a:r>
              <a:rPr lang="en-US" sz="2200" dirty="0" smtClean="0"/>
              <a:t>"</a:t>
            </a:r>
            <a:r>
              <a:rPr lang="en-US" sz="2200" b="1" dirty="0" smtClean="0">
                <a:solidFill>
                  <a:srgbClr val="FF6600"/>
                </a:solidFill>
              </a:rPr>
              <a:t>He who has My commandments and keeps them</a:t>
            </a:r>
            <a:r>
              <a:rPr lang="en-US" sz="2200" dirty="0" smtClean="0"/>
              <a:t>, it is he who loves Me. And he who loves Me will be loved by My Father, and I will love him and manifest Myself to him...</a:t>
            </a:r>
            <a:r>
              <a:rPr lang="en-US" sz="2200" b="1" dirty="0" smtClean="0">
                <a:solidFill>
                  <a:srgbClr val="FF6600"/>
                </a:solidFill>
              </a:rPr>
              <a:t> If anyone loves Me, he will keep My word; </a:t>
            </a:r>
            <a:r>
              <a:rPr lang="en-US" sz="2200" dirty="0" smtClean="0"/>
              <a:t>and My Father will love him, and We will come to him and make Our home with him. He does not love Me does not keep My words; and the word which you hear is not Mine but the Father's who sent Me. These things I have spoken to you while being present with you.” John 14:21-25</a:t>
            </a:r>
            <a:endParaRPr lang="en-US" sz="2200" b="1" dirty="0" smtClean="0">
              <a:solidFill>
                <a:srgbClr val="FFCC00"/>
              </a:solidFill>
            </a:endParaRPr>
          </a:p>
        </p:txBody>
      </p:sp>
    </p:spTree>
  </p:cSld>
  <p:clrMapOvr>
    <a:masterClrMapping/>
  </p:clrMapOvr>
  <p:transition>
    <p:wipe dir="d"/>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5778" name="Rectangle 2"/>
          <p:cNvSpPr>
            <a:spLocks noGrp="1" noChangeArrowheads="1"/>
          </p:cNvSpPr>
          <p:nvPr>
            <p:ph type="title"/>
          </p:nvPr>
        </p:nvSpPr>
        <p:spPr>
          <a:xfrm>
            <a:off x="685800" y="0"/>
            <a:ext cx="8458200" cy="1143000"/>
          </a:xfrm>
        </p:spPr>
        <p:txBody>
          <a:bodyPr/>
          <a:lstStyle/>
          <a:p>
            <a:r>
              <a:rPr lang="en-US" sz="2800" b="1" dirty="0" smtClean="0">
                <a:solidFill>
                  <a:srgbClr val="FFCC00"/>
                </a:solidFill>
              </a:rPr>
              <a:t>What did Jesus say about the Law of the LORD?</a:t>
            </a:r>
            <a:endParaRPr lang="en-US" sz="3200" b="1" dirty="0" smtClean="0">
              <a:solidFill>
                <a:srgbClr val="FFCC00"/>
              </a:solidFill>
            </a:endParaRPr>
          </a:p>
        </p:txBody>
      </p:sp>
      <p:sp>
        <p:nvSpPr>
          <p:cNvPr id="41987" name="Rectangle 3"/>
          <p:cNvSpPr>
            <a:spLocks noGrp="1" noChangeArrowheads="1"/>
          </p:cNvSpPr>
          <p:nvPr>
            <p:ph idx="1"/>
          </p:nvPr>
        </p:nvSpPr>
        <p:spPr>
          <a:xfrm>
            <a:off x="323528" y="836712"/>
            <a:ext cx="8568952" cy="4948808"/>
          </a:xfrm>
        </p:spPr>
        <p:txBody>
          <a:bodyPr/>
          <a:lstStyle/>
          <a:p>
            <a:endParaRPr lang="en-US" sz="2000" dirty="0" smtClean="0"/>
          </a:p>
          <a:p>
            <a:r>
              <a:rPr lang="en-US" sz="2200" dirty="0" smtClean="0"/>
              <a:t>"</a:t>
            </a:r>
            <a:r>
              <a:rPr lang="en-US" sz="2200" b="1" dirty="0" smtClean="0">
                <a:solidFill>
                  <a:srgbClr val="FF6600"/>
                </a:solidFill>
              </a:rPr>
              <a:t>Do not think that I came to destroy the Law </a:t>
            </a:r>
            <a:r>
              <a:rPr lang="en-US" sz="2200" dirty="0" smtClean="0"/>
              <a:t>or the Prophets. I did not come to destroy but to fulfill.</a:t>
            </a:r>
          </a:p>
          <a:p>
            <a:r>
              <a:rPr lang="en-US" sz="2200" dirty="0" smtClean="0"/>
              <a:t>"For assuredly, I say to you, till heaven and earth pass away, one jot or one tittle will by no means pass from the law till all is fulfilled.</a:t>
            </a:r>
          </a:p>
          <a:p>
            <a:r>
              <a:rPr lang="en-US" sz="2200" dirty="0" smtClean="0"/>
              <a:t>"Whoever therefore breaks one of the least of these commandments, and teaches men so, shall be called least in the kingdom of heaven; </a:t>
            </a:r>
            <a:r>
              <a:rPr lang="en-US" sz="2200" b="1" dirty="0" smtClean="0">
                <a:solidFill>
                  <a:srgbClr val="FF6600"/>
                </a:solidFill>
              </a:rPr>
              <a:t>but whoever does and teaches them, he shall be called great in the kingdom of heaven.</a:t>
            </a:r>
          </a:p>
          <a:p>
            <a:r>
              <a:rPr lang="en-US" sz="2200" dirty="0" smtClean="0"/>
              <a:t>"For I say to you, that unless your righteousness exceeds the righteousness of the scribes and Pharisees, you will by no means enter the kingdom of heaven. Matt 5:17-20</a:t>
            </a:r>
          </a:p>
          <a:p>
            <a:r>
              <a:rPr lang="en-US" sz="2200" dirty="0" smtClean="0"/>
              <a:t>In fact, Jesus expounded on the Ten Commandments from Matthew 5:21-7:28 after He shared the Beatitudes on the Mount. </a:t>
            </a:r>
            <a:endParaRPr lang="en-US" sz="2200" b="1" dirty="0" smtClean="0">
              <a:solidFill>
                <a:srgbClr val="FFCC00"/>
              </a:solidFill>
            </a:endParaRPr>
          </a:p>
        </p:txBody>
      </p:sp>
    </p:spTree>
  </p:cSld>
  <p:clrMapOvr>
    <a:masterClrMapping/>
  </p:clrMapOvr>
  <p:transition>
    <p:wipe dir="d"/>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2"/>
          <p:cNvSpPr>
            <a:spLocks noGrp="1" noChangeArrowheads="1"/>
          </p:cNvSpPr>
          <p:nvPr>
            <p:ph type="title"/>
          </p:nvPr>
        </p:nvSpPr>
        <p:spPr>
          <a:xfrm>
            <a:off x="685800" y="332656"/>
            <a:ext cx="8458200" cy="1143000"/>
          </a:xfrm>
        </p:spPr>
        <p:txBody>
          <a:bodyPr/>
          <a:lstStyle/>
          <a:p>
            <a:r>
              <a:rPr lang="en-US" sz="2800" b="1" dirty="0" smtClean="0"/>
              <a:t>What Moses said about the ministry of Jesus?</a:t>
            </a:r>
            <a:endParaRPr lang="en-US" sz="2000" b="1" dirty="0" smtClean="0"/>
          </a:p>
        </p:txBody>
      </p:sp>
      <p:sp>
        <p:nvSpPr>
          <p:cNvPr id="53251" name="Rectangle 3"/>
          <p:cNvSpPr>
            <a:spLocks noGrp="1" noChangeArrowheads="1"/>
          </p:cNvSpPr>
          <p:nvPr>
            <p:ph idx="1"/>
          </p:nvPr>
        </p:nvSpPr>
        <p:spPr>
          <a:xfrm>
            <a:off x="539552" y="1484784"/>
            <a:ext cx="8001000" cy="4419600"/>
          </a:xfrm>
        </p:spPr>
        <p:txBody>
          <a:bodyPr/>
          <a:lstStyle/>
          <a:p>
            <a:r>
              <a:rPr lang="en-US" sz="2200" dirty="0" smtClean="0"/>
              <a:t>"The LORD your God will raise up for you a Prophet like me from your midst, from your brethren. Him you shall hear, according to all you desired of the LORD your God in Horeb in the day of the assembly, saying, </a:t>
            </a:r>
            <a:r>
              <a:rPr lang="en-US" sz="2200" b="1" dirty="0" smtClean="0">
                <a:solidFill>
                  <a:srgbClr val="FFCC00"/>
                </a:solidFill>
              </a:rPr>
              <a:t>'Let me not hear again the voice of the LORD my God, nor let me see this great fire anymore, lest I die.'</a:t>
            </a:r>
            <a:endParaRPr lang="en-US" sz="2200" dirty="0" smtClean="0"/>
          </a:p>
          <a:p>
            <a:r>
              <a:rPr lang="en-US" sz="2200" dirty="0" smtClean="0"/>
              <a:t>"And the LORD said to me: 'What they have spoken is good.</a:t>
            </a:r>
          </a:p>
          <a:p>
            <a:r>
              <a:rPr lang="en-US" sz="2200" b="1" dirty="0" smtClean="0"/>
              <a:t>'I will raise up for them a Prophet like you from among their brethren, and will put My words in His mouth, and He shall speak to them all that I command Him. And it shall be that whoever will not hear My words, which He speaks in My name, I will require it of him.’</a:t>
            </a:r>
            <a:r>
              <a:rPr lang="en-US" sz="2200" dirty="0" smtClean="0"/>
              <a:t> </a:t>
            </a:r>
            <a:r>
              <a:rPr lang="en-US" sz="2200" b="1" dirty="0" smtClean="0">
                <a:solidFill>
                  <a:srgbClr val="FFCC00"/>
                </a:solidFill>
              </a:rPr>
              <a:t>Deut 18:15-19</a:t>
            </a:r>
          </a:p>
        </p:txBody>
      </p:sp>
    </p:spTree>
  </p:cSld>
  <p:clrMapOvr>
    <a:masterClrMapping/>
  </p:clrMapOvr>
  <p:transition>
    <p:wipe dir="d"/>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7826" name="Rectangle 2"/>
          <p:cNvSpPr>
            <a:spLocks noGrp="1" noChangeArrowheads="1"/>
          </p:cNvSpPr>
          <p:nvPr>
            <p:ph type="title"/>
          </p:nvPr>
        </p:nvSpPr>
        <p:spPr>
          <a:xfrm>
            <a:off x="685800" y="332656"/>
            <a:ext cx="8458200" cy="936104"/>
          </a:xfrm>
        </p:spPr>
        <p:txBody>
          <a:bodyPr/>
          <a:lstStyle/>
          <a:p>
            <a:r>
              <a:rPr lang="en-US" sz="2800" b="1" dirty="0" smtClean="0"/>
              <a:t>What Peter said about Jesus’ ministry?</a:t>
            </a:r>
            <a:endParaRPr lang="en-US" sz="2000" b="1" dirty="0" smtClean="0"/>
          </a:p>
        </p:txBody>
      </p:sp>
      <p:sp>
        <p:nvSpPr>
          <p:cNvPr id="54275" name="Rectangle 3"/>
          <p:cNvSpPr>
            <a:spLocks noGrp="1" noChangeArrowheads="1"/>
          </p:cNvSpPr>
          <p:nvPr>
            <p:ph idx="1"/>
          </p:nvPr>
        </p:nvSpPr>
        <p:spPr>
          <a:xfrm>
            <a:off x="395536" y="1268761"/>
            <a:ext cx="8424936" cy="5589240"/>
          </a:xfrm>
        </p:spPr>
        <p:txBody>
          <a:bodyPr/>
          <a:lstStyle/>
          <a:p>
            <a:pPr>
              <a:buNone/>
            </a:pPr>
            <a:r>
              <a:rPr lang="en-US" sz="2000" dirty="0" smtClean="0"/>
              <a:t>	"Repent therefore and be converted, that your sins may be blotted out, so that times of refreshing may come from the presence of the Lord, and that He may send Jesus Christ, who was preached to you before, whom heaven must receive until the times of restoration of all things, which God has spoken by the mouth of all His holy prophets since the world began. For Moses truly said to the fathers, </a:t>
            </a:r>
            <a:r>
              <a:rPr lang="en-US" sz="2000" b="1" dirty="0" smtClean="0">
                <a:solidFill>
                  <a:srgbClr val="FFCC00"/>
                </a:solidFill>
              </a:rPr>
              <a:t>'The </a:t>
            </a:r>
            <a:r>
              <a:rPr lang="en-US" sz="2000" b="1" dirty="0" smtClean="0">
                <a:solidFill>
                  <a:srgbClr val="FFCC00"/>
                </a:solidFill>
              </a:rPr>
              <a:t>LORD </a:t>
            </a:r>
            <a:r>
              <a:rPr lang="en-US" sz="2000" b="1" dirty="0" smtClean="0">
                <a:solidFill>
                  <a:srgbClr val="FFCC00"/>
                </a:solidFill>
              </a:rPr>
              <a:t>your God will raise up for you a Prophet like me from your brethren. Him you shall hear in all things, whatever He says to you.</a:t>
            </a:r>
            <a:r>
              <a:rPr lang="en-US" sz="2000" dirty="0" smtClean="0"/>
              <a:t> ‘And it shall be that every soul who will not hear that Prophet shall be utterly destroyed from among the people.’ "Yes, and all the prophets, from Samuel and those who follow, as many as have spoken, have also foretold these days. You are sons of the prophets, and of the covenant which God made with our fathers, saying to Abraham, 'And in your seed all the families of the earth shall be blessed.’ To you first, God, having raised up His Servant Jesus, sent Him to bless you, in turning away every one of you from your iniquities." </a:t>
            </a:r>
            <a:r>
              <a:rPr lang="en-US" sz="2000" b="1" dirty="0" smtClean="0">
                <a:solidFill>
                  <a:srgbClr val="FFCC00"/>
                </a:solidFill>
              </a:rPr>
              <a:t>Acts 3:19-26</a:t>
            </a:r>
            <a:r>
              <a:rPr lang="en-US" sz="2000" dirty="0" smtClean="0"/>
              <a:t> </a:t>
            </a:r>
            <a:endParaRPr lang="en-US" dirty="0" smtClean="0"/>
          </a:p>
          <a:p>
            <a:endParaRPr lang="en-US" sz="2000" b="1" dirty="0" smtClean="0">
              <a:solidFill>
                <a:srgbClr val="FFCC00"/>
              </a:solidFill>
            </a:endParaRPr>
          </a:p>
        </p:txBody>
      </p:sp>
    </p:spTree>
  </p:cSld>
  <p:clrMapOvr>
    <a:masterClrMapping/>
  </p:clrMapOvr>
  <p:transition>
    <p:wipe dir="d"/>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685800" y="609600"/>
            <a:ext cx="8458200" cy="803176"/>
          </a:xfrm>
        </p:spPr>
        <p:txBody>
          <a:bodyPr/>
          <a:lstStyle/>
          <a:p>
            <a:r>
              <a:rPr lang="en-US" sz="2800" b="1" dirty="0" smtClean="0"/>
              <a:t>Jesus Obeyed The Commandments</a:t>
            </a:r>
            <a:endParaRPr lang="en-US" sz="2000" b="1" dirty="0" smtClean="0"/>
          </a:p>
        </p:txBody>
      </p:sp>
      <p:sp>
        <p:nvSpPr>
          <p:cNvPr id="43011" name="Rectangle 3"/>
          <p:cNvSpPr>
            <a:spLocks noGrp="1" noChangeArrowheads="1"/>
          </p:cNvSpPr>
          <p:nvPr>
            <p:ph idx="1"/>
          </p:nvPr>
        </p:nvSpPr>
        <p:spPr>
          <a:xfrm>
            <a:off x="683568" y="1484784"/>
            <a:ext cx="7990656" cy="4628728"/>
          </a:xfrm>
        </p:spPr>
        <p:txBody>
          <a:bodyPr>
            <a:normAutofit lnSpcReduction="10000"/>
          </a:bodyPr>
          <a:lstStyle/>
          <a:p>
            <a:r>
              <a:rPr lang="en-US" sz="2200" dirty="0" smtClean="0"/>
              <a:t>Jesus obeyed and taught the commandments, and the Holy Spirit wrote them on the disciples’ hearts on the second Pentecost reminding them of everything Jesus said. </a:t>
            </a:r>
          </a:p>
          <a:p>
            <a:r>
              <a:rPr lang="en-US" sz="2200" b="1" dirty="0" smtClean="0">
                <a:solidFill>
                  <a:srgbClr val="FFCC00"/>
                </a:solidFill>
              </a:rPr>
              <a:t>The Law To Be Written On Tablets Of The Heart</a:t>
            </a:r>
            <a:endParaRPr lang="en-US" sz="2200" dirty="0" smtClean="0"/>
          </a:p>
          <a:p>
            <a:r>
              <a:rPr lang="en-US" sz="2200" dirty="0" smtClean="0"/>
              <a:t>You are our epistle written in our hearts, known and read by all men; clearly you are an epistle of Christ, ministered by us, written not with ink but </a:t>
            </a:r>
            <a:r>
              <a:rPr lang="en-US" sz="2200" b="1" dirty="0" smtClean="0"/>
              <a:t>by the Spirit of the living God</a:t>
            </a:r>
            <a:r>
              <a:rPr lang="en-US" sz="2200" dirty="0" smtClean="0"/>
              <a:t>, </a:t>
            </a:r>
            <a:r>
              <a:rPr lang="en-US" sz="2200" b="1" dirty="0" smtClean="0">
                <a:solidFill>
                  <a:srgbClr val="FFCC00"/>
                </a:solidFill>
              </a:rPr>
              <a:t>not on tablets of stone but on tablets of flesh, that is, of the heart. </a:t>
            </a:r>
            <a:r>
              <a:rPr lang="en-US" sz="2200" b="1" dirty="0" smtClean="0"/>
              <a:t>2 Cor. 3:2-3</a:t>
            </a:r>
            <a:r>
              <a:rPr lang="en-US" sz="2200" dirty="0" smtClean="0"/>
              <a:t> </a:t>
            </a:r>
          </a:p>
          <a:p>
            <a:r>
              <a:rPr lang="en-US" sz="2200" dirty="0" smtClean="0"/>
              <a:t>“I will give you a new heart and put a new spirit within you; I will take the heart of stone out of your flesh and give you a heart of flesh. </a:t>
            </a:r>
            <a:r>
              <a:rPr lang="en-US" sz="2200" b="1" dirty="0" smtClean="0">
                <a:solidFill>
                  <a:srgbClr val="FFCC00"/>
                </a:solidFill>
              </a:rPr>
              <a:t>I will put My Spirit within you and cause you to walk in My statutes, and you will keep My judgments and do them</a:t>
            </a:r>
            <a:r>
              <a:rPr lang="en-US" sz="2200" dirty="0" smtClean="0"/>
              <a:t>.” </a:t>
            </a:r>
            <a:r>
              <a:rPr lang="en-US" sz="2200" b="1" dirty="0" smtClean="0"/>
              <a:t>Ezek 36:26-27</a:t>
            </a:r>
          </a:p>
          <a:p>
            <a:endParaRPr lang="en-US" dirty="0" smtClean="0"/>
          </a:p>
          <a:p>
            <a:endParaRPr lang="en-US" sz="2000" dirty="0" smtClean="0"/>
          </a:p>
        </p:txBody>
      </p:sp>
    </p:spTree>
  </p:cSld>
  <p:clrMapOvr>
    <a:masterClrMapping/>
  </p:clrMapOvr>
  <p:transition>
    <p:wipe dir="d"/>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685800" y="609600"/>
            <a:ext cx="8458200" cy="731168"/>
          </a:xfrm>
        </p:spPr>
        <p:txBody>
          <a:bodyPr/>
          <a:lstStyle/>
          <a:p>
            <a:r>
              <a:rPr lang="en-US" sz="2800" b="1" dirty="0" smtClean="0"/>
              <a:t>Looking again at Matthew 6:33... </a:t>
            </a:r>
            <a:endParaRPr lang="en-US" sz="2000" b="1" dirty="0" smtClean="0"/>
          </a:p>
        </p:txBody>
      </p:sp>
      <p:sp>
        <p:nvSpPr>
          <p:cNvPr id="44035" name="Rectangle 3"/>
          <p:cNvSpPr>
            <a:spLocks noGrp="1" noChangeArrowheads="1"/>
          </p:cNvSpPr>
          <p:nvPr>
            <p:ph idx="1"/>
          </p:nvPr>
        </p:nvSpPr>
        <p:spPr>
          <a:xfrm>
            <a:off x="611560" y="1484784"/>
            <a:ext cx="8064896" cy="4267200"/>
          </a:xfrm>
        </p:spPr>
        <p:txBody>
          <a:bodyPr>
            <a:noAutofit/>
          </a:bodyPr>
          <a:lstStyle/>
          <a:p>
            <a:r>
              <a:rPr lang="en-US" sz="2200" b="1" dirty="0" smtClean="0"/>
              <a:t>What Is Kingdom?</a:t>
            </a:r>
          </a:p>
          <a:p>
            <a:r>
              <a:rPr lang="en-US" sz="2200" dirty="0" smtClean="0"/>
              <a:t>'Now therefore, if you will indeed obey My voice and keep My covenant, then you shall be a special treasure to Me above all people; for all the earth is Mine. And you shall be to Me a </a:t>
            </a:r>
            <a:r>
              <a:rPr lang="en-US" sz="2200" b="1" dirty="0" smtClean="0">
                <a:solidFill>
                  <a:srgbClr val="FFCC00"/>
                </a:solidFill>
              </a:rPr>
              <a:t>kingdom of priests and a holy nation</a:t>
            </a:r>
            <a:r>
              <a:rPr lang="en-US" sz="2200" dirty="0" smtClean="0"/>
              <a:t>.' Exo 19:5-6</a:t>
            </a:r>
          </a:p>
          <a:p>
            <a:endParaRPr lang="en-US" sz="2200" b="1" dirty="0" smtClean="0"/>
          </a:p>
          <a:p>
            <a:r>
              <a:rPr lang="en-US" sz="2200" b="1" dirty="0" smtClean="0"/>
              <a:t>What Is Righteousness?</a:t>
            </a:r>
            <a:endParaRPr lang="en-US" sz="2200" dirty="0" smtClean="0"/>
          </a:p>
          <a:p>
            <a:r>
              <a:rPr lang="en-US" sz="2200" dirty="0" smtClean="0"/>
              <a:t>'And the LORD commanded us to observe all these statutes, to fear the LORD our God, for our good always, that He might preserve us alive, as it is this day. Then it will be</a:t>
            </a:r>
            <a:r>
              <a:rPr lang="en-US" sz="2200" b="1" dirty="0" smtClean="0"/>
              <a:t> </a:t>
            </a:r>
            <a:r>
              <a:rPr lang="en-US" sz="2200" b="1" dirty="0" smtClean="0">
                <a:solidFill>
                  <a:srgbClr val="FFCC00"/>
                </a:solidFill>
              </a:rPr>
              <a:t>righteousness</a:t>
            </a:r>
            <a:r>
              <a:rPr lang="en-US" sz="2200" dirty="0" smtClean="0">
                <a:solidFill>
                  <a:srgbClr val="FFCC00"/>
                </a:solidFill>
              </a:rPr>
              <a:t> </a:t>
            </a:r>
            <a:r>
              <a:rPr lang="en-US" sz="2200" dirty="0" smtClean="0"/>
              <a:t>for us, </a:t>
            </a:r>
            <a:r>
              <a:rPr lang="en-US" sz="2200" b="1" dirty="0" smtClean="0">
                <a:solidFill>
                  <a:srgbClr val="FFC000"/>
                </a:solidFill>
              </a:rPr>
              <a:t>if we are careful to observe all these commandments</a:t>
            </a:r>
            <a:r>
              <a:rPr lang="en-US" sz="2200" dirty="0" smtClean="0">
                <a:solidFill>
                  <a:srgbClr val="FFC000"/>
                </a:solidFill>
              </a:rPr>
              <a:t> </a:t>
            </a:r>
            <a:r>
              <a:rPr lang="en-US" sz="2200" dirty="0" smtClean="0"/>
              <a:t>before the LORD our God, as He has commanded us.' Deut 6:24-25</a:t>
            </a:r>
          </a:p>
        </p:txBody>
      </p:sp>
    </p:spTree>
  </p:cSld>
  <p:clrMapOvr>
    <a:masterClrMapping/>
  </p:clrMapOvr>
  <p:transition>
    <p:wipe dir="d"/>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2"/>
          <p:cNvSpPr>
            <a:spLocks noGrp="1" noChangeArrowheads="1"/>
          </p:cNvSpPr>
          <p:nvPr>
            <p:ph type="title"/>
          </p:nvPr>
        </p:nvSpPr>
        <p:spPr/>
        <p:txBody>
          <a:bodyPr/>
          <a:lstStyle/>
          <a:p>
            <a:r>
              <a:rPr lang="en-US" sz="3200" dirty="0" smtClean="0"/>
              <a:t>A Comparison Of The 2 Pentecosts</a:t>
            </a:r>
            <a:endParaRPr lang="en-US" dirty="0" smtClean="0"/>
          </a:p>
        </p:txBody>
      </p:sp>
      <p:graphicFrame>
        <p:nvGraphicFramePr>
          <p:cNvPr id="4098" name="Object 1024"/>
          <p:cNvGraphicFramePr>
            <a:graphicFrameLocks noChangeAspect="1"/>
          </p:cNvGraphicFramePr>
          <p:nvPr>
            <p:ph type="tbl" idx="1"/>
          </p:nvPr>
        </p:nvGraphicFramePr>
        <p:xfrm>
          <a:off x="682625" y="1925638"/>
          <a:ext cx="7766050" cy="4084637"/>
        </p:xfrm>
        <a:graphic>
          <a:graphicData uri="http://schemas.openxmlformats.org/presentationml/2006/ole">
            <p:oleObj spid="_x0000_s4098" name="Document" r:id="rId3" imgW="7648698" imgH="4024170" progId="Word.Document.8">
              <p:embed/>
            </p:oleObj>
          </a:graphicData>
        </a:graphic>
      </p:graphicFrame>
    </p:spTree>
  </p:cSld>
  <p:clrMapOvr>
    <a:masterClrMapping/>
  </p:clrMapOvr>
  <p:transition>
    <p:wipe dir="d"/>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685800" y="609600"/>
            <a:ext cx="8458200" cy="1143000"/>
          </a:xfrm>
        </p:spPr>
        <p:txBody>
          <a:bodyPr/>
          <a:lstStyle/>
          <a:p>
            <a:r>
              <a:rPr lang="en-US" sz="2800" b="1" dirty="0" smtClean="0"/>
              <a:t>Celebrating The Feast of Pentecost... </a:t>
            </a:r>
            <a:endParaRPr lang="en-US" sz="2000" b="1" dirty="0" smtClean="0"/>
          </a:p>
        </p:txBody>
      </p:sp>
      <p:sp>
        <p:nvSpPr>
          <p:cNvPr id="47107" name="Rectangle 3"/>
          <p:cNvSpPr>
            <a:spLocks noGrp="1" noChangeArrowheads="1"/>
          </p:cNvSpPr>
          <p:nvPr>
            <p:ph idx="1"/>
          </p:nvPr>
        </p:nvSpPr>
        <p:spPr>
          <a:xfrm>
            <a:off x="683568" y="1844824"/>
            <a:ext cx="7772400" cy="4267200"/>
          </a:xfrm>
        </p:spPr>
        <p:txBody>
          <a:bodyPr/>
          <a:lstStyle/>
          <a:p>
            <a:r>
              <a:rPr lang="en-US" sz="2400" dirty="0" smtClean="0"/>
              <a:t>Paul celebrated Pentecost because that commandment was written on his heart. </a:t>
            </a:r>
            <a:r>
              <a:rPr lang="en-US" sz="2400" b="1" dirty="0" smtClean="0"/>
              <a:t>Acts 20:16</a:t>
            </a:r>
            <a:r>
              <a:rPr lang="en-US" sz="2400" dirty="0" smtClean="0"/>
              <a:t> </a:t>
            </a:r>
          </a:p>
          <a:p>
            <a:r>
              <a:rPr lang="en-US" sz="2400" dirty="0" smtClean="0"/>
              <a:t>"For Paul had decided to sail past Ephesus in order that he might not have to spend time in Asia; </a:t>
            </a:r>
            <a:r>
              <a:rPr lang="en-US" sz="2400" b="1" dirty="0" smtClean="0">
                <a:solidFill>
                  <a:srgbClr val="FFCC00"/>
                </a:solidFill>
              </a:rPr>
              <a:t>for he was hurrying to be in Jerusalem, if possible, on the day of Pentecost</a:t>
            </a:r>
            <a:r>
              <a:rPr lang="en-US" sz="2400" dirty="0" smtClean="0"/>
              <a:t>."</a:t>
            </a:r>
          </a:p>
        </p:txBody>
      </p:sp>
    </p:spTree>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What’s In the New Covenant?</a:t>
            </a:r>
          </a:p>
        </p:txBody>
      </p:sp>
      <p:sp>
        <p:nvSpPr>
          <p:cNvPr id="19459" name="Rectangle 3"/>
          <p:cNvSpPr>
            <a:spLocks noGrp="1" noChangeArrowheads="1"/>
          </p:cNvSpPr>
          <p:nvPr>
            <p:ph idx="1"/>
          </p:nvPr>
        </p:nvSpPr>
        <p:spPr>
          <a:xfrm>
            <a:off x="755576" y="1484784"/>
            <a:ext cx="7772400" cy="4704928"/>
          </a:xfrm>
        </p:spPr>
        <p:txBody>
          <a:bodyPr>
            <a:normAutofit fontScale="85000" lnSpcReduction="10000"/>
          </a:bodyPr>
          <a:lstStyle/>
          <a:p>
            <a:r>
              <a:rPr lang="en-US" dirty="0" smtClean="0"/>
              <a:t>In The </a:t>
            </a:r>
            <a:r>
              <a:rPr lang="en-US" b="1" dirty="0" smtClean="0"/>
              <a:t>New Testament</a:t>
            </a:r>
            <a:r>
              <a:rPr lang="en-US" dirty="0" smtClean="0"/>
              <a:t>: Hebrews 8:8-10</a:t>
            </a:r>
          </a:p>
          <a:p>
            <a:r>
              <a:rPr lang="en-US" dirty="0" smtClean="0"/>
              <a:t>Because finding fault with them, He says: "Behold, the days are coming, says the </a:t>
            </a:r>
            <a:r>
              <a:rPr lang="en-US" dirty="0" smtClean="0"/>
              <a:t>LORD, </a:t>
            </a:r>
            <a:r>
              <a:rPr lang="en-US" dirty="0" smtClean="0"/>
              <a:t>when I will make </a:t>
            </a:r>
            <a:r>
              <a:rPr lang="en-US" b="1" dirty="0" smtClean="0">
                <a:solidFill>
                  <a:srgbClr val="FFCC00"/>
                </a:solidFill>
              </a:rPr>
              <a:t>a new covenant</a:t>
            </a:r>
            <a:r>
              <a:rPr lang="en-US" dirty="0" smtClean="0"/>
              <a:t> with </a:t>
            </a:r>
            <a:r>
              <a:rPr lang="en-US" b="1" dirty="0" smtClean="0">
                <a:solidFill>
                  <a:srgbClr val="FFCC00"/>
                </a:solidFill>
              </a:rPr>
              <a:t>the house of Israel and with the house of Judah</a:t>
            </a:r>
            <a:r>
              <a:rPr lang="en-US" dirty="0" smtClean="0"/>
              <a:t>--not according to the covenant that I made with their fathers in the day when I took them by the hand to lead them out of the land of Egypt; because they did not continue in My covenant, and I disregarded them, says the </a:t>
            </a:r>
            <a:r>
              <a:rPr lang="en-US" dirty="0" smtClean="0"/>
              <a:t>LORD. </a:t>
            </a:r>
            <a:r>
              <a:rPr lang="en-US" dirty="0" smtClean="0"/>
              <a:t>For </a:t>
            </a:r>
            <a:r>
              <a:rPr lang="en-US" b="1" dirty="0" smtClean="0">
                <a:solidFill>
                  <a:srgbClr val="FFCC00"/>
                </a:solidFill>
              </a:rPr>
              <a:t>this is the covenant</a:t>
            </a:r>
            <a:r>
              <a:rPr lang="en-US" dirty="0" smtClean="0"/>
              <a:t> that I will make with the house of Israel after those days, says the </a:t>
            </a:r>
            <a:r>
              <a:rPr lang="en-US" dirty="0" smtClean="0"/>
              <a:t>LORD: </a:t>
            </a:r>
            <a:r>
              <a:rPr lang="en-US" b="1" dirty="0" smtClean="0">
                <a:solidFill>
                  <a:srgbClr val="FFCC00"/>
                </a:solidFill>
              </a:rPr>
              <a:t>I will put My laws in their mind and write them on their hearts; and I will be their God, and they shall be My people. </a:t>
            </a:r>
            <a:r>
              <a:rPr lang="en-US" dirty="0" smtClean="0"/>
              <a:t>None of them shall teach his neighbor, and none his brother, saying, 'Know the </a:t>
            </a:r>
            <a:r>
              <a:rPr lang="en-US" dirty="0" smtClean="0"/>
              <a:t>LORD,' </a:t>
            </a:r>
            <a:r>
              <a:rPr lang="en-US" dirty="0" smtClean="0"/>
              <a:t>for all shall know Me, from the least of them to the greatest of them. For I will be merciful to their unrighteousness, and their sins and their lawless deeds I will remember no more."</a:t>
            </a:r>
          </a:p>
          <a:p>
            <a:endParaRPr lang="en-US" dirty="0" smtClean="0"/>
          </a:p>
          <a:p>
            <a:endParaRPr lang="en-US" b="1" dirty="0" smtClean="0">
              <a:solidFill>
                <a:srgbClr val="FFCC00"/>
              </a:solidFill>
            </a:endParaRPr>
          </a:p>
          <a:p>
            <a:endParaRPr lang="en-US" dirty="0" smtClean="0"/>
          </a:p>
          <a:p>
            <a:endParaRPr lang="en-US" dirty="0" smtClean="0"/>
          </a:p>
        </p:txBody>
      </p:sp>
    </p:spTree>
  </p:cSld>
  <p:clrMapOvr>
    <a:masterClrMapping/>
  </p:clrMapOvr>
  <p:transition>
    <p:wipe dir="d"/>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a:xfrm>
            <a:off x="685800" y="609600"/>
            <a:ext cx="8458200" cy="1143000"/>
          </a:xfrm>
        </p:spPr>
        <p:txBody>
          <a:bodyPr/>
          <a:lstStyle/>
          <a:p>
            <a:r>
              <a:rPr lang="en-US" sz="2800" b="1" dirty="0" smtClean="0">
                <a:solidFill>
                  <a:srgbClr val="FFC000"/>
                </a:solidFill>
              </a:rPr>
              <a:t>God is still speaking to our hearts today... </a:t>
            </a:r>
            <a:endParaRPr lang="en-US" sz="2000" b="1" dirty="0" smtClean="0">
              <a:solidFill>
                <a:srgbClr val="FFC000"/>
              </a:solidFill>
            </a:endParaRPr>
          </a:p>
        </p:txBody>
      </p:sp>
      <p:sp>
        <p:nvSpPr>
          <p:cNvPr id="48131" name="Rectangle 3"/>
          <p:cNvSpPr>
            <a:spLocks noGrp="1" noChangeArrowheads="1"/>
          </p:cNvSpPr>
          <p:nvPr>
            <p:ph idx="1"/>
          </p:nvPr>
        </p:nvSpPr>
        <p:spPr>
          <a:xfrm>
            <a:off x="611560" y="1916832"/>
            <a:ext cx="8208912" cy="4267200"/>
          </a:xfrm>
        </p:spPr>
        <p:txBody>
          <a:bodyPr/>
          <a:lstStyle/>
          <a:p>
            <a:pPr>
              <a:buFontTx/>
              <a:buNone/>
            </a:pPr>
            <a:r>
              <a:rPr lang="en-US" dirty="0" smtClean="0"/>
              <a:t>A. Church Has Come To Mount Zion (Heb. 12:18-24)</a:t>
            </a:r>
          </a:p>
          <a:p>
            <a:pPr marL="1188720" lvl="2" indent="-457200">
              <a:buClr>
                <a:srgbClr val="FFC000"/>
              </a:buClr>
            </a:pPr>
            <a:r>
              <a:rPr lang="en-US" dirty="0" smtClean="0"/>
              <a:t>City of God the Heavenly Jerusalem</a:t>
            </a:r>
          </a:p>
          <a:p>
            <a:pPr marL="1188720" lvl="2" indent="-457200">
              <a:buClr>
                <a:srgbClr val="FFC000"/>
              </a:buClr>
            </a:pPr>
            <a:r>
              <a:rPr lang="en-US" dirty="0" smtClean="0"/>
              <a:t>Church of the first born</a:t>
            </a:r>
          </a:p>
          <a:p>
            <a:pPr>
              <a:buFontTx/>
              <a:buNone/>
            </a:pPr>
            <a:endParaRPr lang="en-US" dirty="0" smtClean="0"/>
          </a:p>
          <a:p>
            <a:pPr marL="457200" indent="-457200">
              <a:buNone/>
            </a:pPr>
            <a:r>
              <a:rPr lang="en-US" dirty="0" smtClean="0"/>
              <a:t>B. God Is Currently Warning From Heaven (Heb. 12:22-29) </a:t>
            </a:r>
          </a:p>
          <a:p>
            <a:pPr marL="1303020" lvl="2" indent="-514350">
              <a:buClr>
                <a:srgbClr val="FFC000"/>
              </a:buClr>
            </a:pPr>
            <a:r>
              <a:rPr lang="en-US" dirty="0" smtClean="0"/>
              <a:t>Don't refuse His warning</a:t>
            </a:r>
          </a:p>
          <a:p>
            <a:pPr marL="1303020" lvl="2" indent="-514350">
              <a:buClr>
                <a:srgbClr val="FFC000"/>
              </a:buClr>
            </a:pPr>
            <a:r>
              <a:rPr lang="en-US" dirty="0" smtClean="0"/>
              <a:t>Consuming Fire of Pentecost Spirit</a:t>
            </a:r>
          </a:p>
          <a:p>
            <a:pPr lvl="2">
              <a:buFontTx/>
              <a:buNone/>
            </a:pPr>
            <a:endParaRPr lang="en-US" dirty="0" smtClean="0"/>
          </a:p>
          <a:p>
            <a:pPr>
              <a:buNone/>
            </a:pPr>
            <a:r>
              <a:rPr lang="en-US" dirty="0" smtClean="0"/>
              <a:t>C. Do Not Harden Your Hearts (Heb. 3:7-8, 15-19)</a:t>
            </a:r>
          </a:p>
          <a:p>
            <a:endParaRPr kumimoji="0" lang="en-US" sz="2000" dirty="0" smtClean="0">
              <a:solidFill>
                <a:srgbClr val="000000"/>
              </a:solidFill>
            </a:endParaRPr>
          </a:p>
        </p:txBody>
      </p:sp>
    </p:spTree>
  </p:cSld>
  <p:clrMapOvr>
    <a:masterClrMapping/>
  </p:clrMapOvr>
  <p:transition>
    <p:wipe dir="d"/>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2946" name="Rectangle 1026"/>
          <p:cNvSpPr>
            <a:spLocks noGrp="1" noChangeArrowheads="1"/>
          </p:cNvSpPr>
          <p:nvPr>
            <p:ph type="title"/>
          </p:nvPr>
        </p:nvSpPr>
        <p:spPr>
          <a:xfrm>
            <a:off x="685800" y="260648"/>
            <a:ext cx="8458200" cy="1143000"/>
          </a:xfrm>
        </p:spPr>
        <p:txBody>
          <a:bodyPr/>
          <a:lstStyle/>
          <a:p>
            <a:r>
              <a:rPr lang="en-US" sz="2400" b="1" dirty="0" smtClean="0"/>
              <a:t>Jesus is the same, yesterday, today and forever. (Heb 13:8)</a:t>
            </a:r>
          </a:p>
        </p:txBody>
      </p:sp>
      <p:sp>
        <p:nvSpPr>
          <p:cNvPr id="49155" name="Rectangle 1027"/>
          <p:cNvSpPr>
            <a:spLocks noGrp="1" noChangeArrowheads="1"/>
          </p:cNvSpPr>
          <p:nvPr>
            <p:ph idx="1"/>
          </p:nvPr>
        </p:nvSpPr>
        <p:spPr>
          <a:xfrm>
            <a:off x="683568" y="1484784"/>
            <a:ext cx="7772400" cy="4267200"/>
          </a:xfrm>
        </p:spPr>
        <p:txBody>
          <a:bodyPr/>
          <a:lstStyle/>
          <a:p>
            <a:r>
              <a:rPr lang="en-US" sz="2200" dirty="0" smtClean="0"/>
              <a:t>His laws are the same, no shadows of turning.</a:t>
            </a:r>
          </a:p>
          <a:p>
            <a:r>
              <a:rPr lang="en-US" sz="2200" b="1" dirty="0" smtClean="0"/>
              <a:t>But the response to His laws can change, whether we harden our hearts against them and become lawless and disobedient; or we soften our hearts towards them, and become lawful and obedient and enter into His rest.</a:t>
            </a:r>
            <a:endParaRPr lang="en-US" sz="2200" dirty="0" smtClean="0"/>
          </a:p>
          <a:p>
            <a:r>
              <a:rPr lang="en-US" sz="2200" dirty="0" smtClean="0"/>
              <a:t>Therefore, as the Holy Spirit says: "</a:t>
            </a:r>
            <a:r>
              <a:rPr lang="en-US" sz="2200" b="1" dirty="0" smtClean="0">
                <a:solidFill>
                  <a:srgbClr val="FFCC00"/>
                </a:solidFill>
              </a:rPr>
              <a:t>Today, if you will hear His voice, do not harden your hearts as in the rebellion</a:t>
            </a:r>
            <a:r>
              <a:rPr lang="en-US" sz="2200" dirty="0" smtClean="0"/>
              <a:t>, in the day of trial in the wilderness, where your fathers tested Me, tried Me, and saw My works forty years. Therefore I was angry with that generation, and said, 'They always </a:t>
            </a:r>
            <a:r>
              <a:rPr lang="en-US" sz="2200" b="1" dirty="0" smtClean="0">
                <a:solidFill>
                  <a:srgbClr val="FFCC00"/>
                </a:solidFill>
              </a:rPr>
              <a:t>go astray in their heart</a:t>
            </a:r>
            <a:r>
              <a:rPr lang="en-US" sz="2200" dirty="0" smtClean="0"/>
              <a:t>, and they have not known My ways.' So I swore in My wrath, 'They shall not enter My rest.' ” Heb 3:7-11</a:t>
            </a:r>
          </a:p>
        </p:txBody>
      </p:sp>
    </p:spTree>
  </p:cSld>
  <p:clrMapOvr>
    <a:masterClrMapping/>
  </p:clrMapOvr>
  <p:transition>
    <p:wipe dir="d"/>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a:xfrm>
            <a:off x="685800" y="332656"/>
            <a:ext cx="8458200" cy="1143000"/>
          </a:xfrm>
        </p:spPr>
        <p:txBody>
          <a:bodyPr/>
          <a:lstStyle/>
          <a:p>
            <a:r>
              <a:rPr lang="en-US" sz="2800" b="1" dirty="0" smtClean="0"/>
              <a:t>The Law &amp; World Missions</a:t>
            </a:r>
            <a:endParaRPr lang="en-US" sz="2000" b="1" dirty="0" smtClean="0"/>
          </a:p>
        </p:txBody>
      </p:sp>
      <p:sp>
        <p:nvSpPr>
          <p:cNvPr id="50179" name="Rectangle 3"/>
          <p:cNvSpPr>
            <a:spLocks noGrp="1" noChangeArrowheads="1"/>
          </p:cNvSpPr>
          <p:nvPr>
            <p:ph idx="1"/>
          </p:nvPr>
        </p:nvSpPr>
        <p:spPr>
          <a:xfrm>
            <a:off x="685800" y="1524000"/>
            <a:ext cx="8062664" cy="5217368"/>
          </a:xfrm>
        </p:spPr>
        <p:txBody>
          <a:bodyPr>
            <a:normAutofit fontScale="92500"/>
          </a:bodyPr>
          <a:lstStyle/>
          <a:p>
            <a:r>
              <a:rPr lang="en-US" sz="2200" dirty="0" smtClean="0"/>
              <a:t>"And I will make your descendants multiply as the stars of heaven; I will give to your descendants all these lands; and in your seed </a:t>
            </a:r>
            <a:r>
              <a:rPr lang="en-US" sz="2200" b="1" dirty="0" smtClean="0">
                <a:solidFill>
                  <a:srgbClr val="FFCC00"/>
                </a:solidFill>
              </a:rPr>
              <a:t>all the nations of the earth shall be blessed</a:t>
            </a:r>
            <a:r>
              <a:rPr lang="en-US" sz="2200" dirty="0" smtClean="0"/>
              <a:t>; because Abraham obeyed My voice and kept My charge, My commandments, My statutes, and My laws." </a:t>
            </a:r>
            <a:r>
              <a:rPr lang="en-US" sz="2200" b="1" dirty="0" smtClean="0"/>
              <a:t>Gen 26:4-5</a:t>
            </a:r>
          </a:p>
          <a:p>
            <a:r>
              <a:rPr lang="en-US" sz="2200" dirty="0" smtClean="0"/>
              <a:t>"Surely I have taught you statutes and judgments, just as the LORD my God commanded me, that you should act according to them in the land which you go to possess. Therefore be careful to observe them; </a:t>
            </a:r>
            <a:r>
              <a:rPr lang="en-US" sz="2200" b="1" dirty="0" smtClean="0">
                <a:solidFill>
                  <a:srgbClr val="FFCC00"/>
                </a:solidFill>
              </a:rPr>
              <a:t>for this is your wisdom and your understanding in the sight of the peoples</a:t>
            </a:r>
            <a:r>
              <a:rPr lang="en-US" sz="2200" dirty="0" smtClean="0"/>
              <a:t> who will hear all these statutes, and say, 'Surely this great nation is a wise and understanding people.’ For what great nation is there that has God so near to it, as the LORD our God is to us, for whatever reason we may call upon Him? And what great nation is there that has such statutes and righteous judgments as are in all this law which I set before you this day?” </a:t>
            </a:r>
            <a:r>
              <a:rPr lang="en-US" sz="2200" b="1" dirty="0" smtClean="0"/>
              <a:t>Deut 4:5-8</a:t>
            </a:r>
            <a:endParaRPr lang="en-US" dirty="0" smtClean="0"/>
          </a:p>
        </p:txBody>
      </p:sp>
    </p:spTree>
  </p:cSld>
  <p:clrMapOvr>
    <a:masterClrMapping/>
  </p:clrMapOvr>
  <p:transition>
    <p:wipe dir="d"/>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a:xfrm>
            <a:off x="685800" y="609600"/>
            <a:ext cx="8458200" cy="1143000"/>
          </a:xfrm>
        </p:spPr>
        <p:txBody>
          <a:bodyPr/>
          <a:lstStyle/>
          <a:p>
            <a:r>
              <a:rPr lang="en-US" sz="2800" b="1" dirty="0" smtClean="0"/>
              <a:t>The Law &amp; World Missions</a:t>
            </a:r>
            <a:endParaRPr lang="en-US" sz="2000" b="1" dirty="0" smtClean="0"/>
          </a:p>
        </p:txBody>
      </p:sp>
      <p:sp>
        <p:nvSpPr>
          <p:cNvPr id="55299" name="Rectangle 3"/>
          <p:cNvSpPr>
            <a:spLocks noGrp="1" noChangeArrowheads="1"/>
          </p:cNvSpPr>
          <p:nvPr>
            <p:ph idx="1"/>
          </p:nvPr>
        </p:nvSpPr>
        <p:spPr>
          <a:xfrm>
            <a:off x="683568" y="1916832"/>
            <a:ext cx="7848600" cy="3200400"/>
          </a:xfrm>
        </p:spPr>
        <p:txBody>
          <a:bodyPr/>
          <a:lstStyle/>
          <a:p>
            <a:r>
              <a:rPr lang="en-US" sz="2800" dirty="0" smtClean="0"/>
              <a:t>"A new commandment I give to you, that you love one another; </a:t>
            </a:r>
            <a:r>
              <a:rPr lang="en-US" sz="2800" b="1" dirty="0" smtClean="0">
                <a:solidFill>
                  <a:srgbClr val="FFC000"/>
                </a:solidFill>
              </a:rPr>
              <a:t>as I have loved you</a:t>
            </a:r>
            <a:r>
              <a:rPr lang="en-US" sz="2800" dirty="0" smtClean="0"/>
              <a:t>, that you also love one another. </a:t>
            </a:r>
            <a:r>
              <a:rPr lang="en-US" sz="2800" b="1" dirty="0" smtClean="0">
                <a:solidFill>
                  <a:srgbClr val="FFC000"/>
                </a:solidFill>
              </a:rPr>
              <a:t>By this all will know that you are My disciples, if you have love for one another."</a:t>
            </a:r>
          </a:p>
          <a:p>
            <a:pPr algn="r">
              <a:buNone/>
            </a:pPr>
            <a:r>
              <a:rPr lang="en-US" sz="2800" b="1" dirty="0" smtClean="0">
                <a:solidFill>
                  <a:srgbClr val="FFCC00"/>
                </a:solidFill>
              </a:rPr>
              <a:t>John 13:34-35</a:t>
            </a:r>
            <a:endParaRPr lang="en-US" sz="2800" dirty="0" smtClean="0"/>
          </a:p>
          <a:p>
            <a:endParaRPr lang="en-US" dirty="0" smtClean="0"/>
          </a:p>
          <a:p>
            <a:endParaRPr lang="en-US" dirty="0" smtClean="0"/>
          </a:p>
          <a:p>
            <a:endParaRPr lang="en-US" dirty="0" smtClean="0"/>
          </a:p>
        </p:txBody>
      </p:sp>
    </p:spTree>
  </p:cSld>
  <p:clrMapOvr>
    <a:masterClrMapping/>
  </p:clrMapOvr>
  <p:transition>
    <p:wipe dir="d"/>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a:xfrm>
            <a:off x="685800" y="609600"/>
            <a:ext cx="8458200" cy="1143000"/>
          </a:xfrm>
        </p:spPr>
        <p:txBody>
          <a:bodyPr/>
          <a:lstStyle/>
          <a:p>
            <a:r>
              <a:rPr lang="en-US" sz="2800" b="1" dirty="0" smtClean="0"/>
              <a:t>One Last Word About The Torah</a:t>
            </a:r>
            <a:endParaRPr lang="en-US" sz="2000" b="1" dirty="0" smtClean="0"/>
          </a:p>
        </p:txBody>
      </p:sp>
      <p:sp>
        <p:nvSpPr>
          <p:cNvPr id="56323" name="Rectangle 3"/>
          <p:cNvSpPr>
            <a:spLocks noGrp="1" noChangeArrowheads="1"/>
          </p:cNvSpPr>
          <p:nvPr>
            <p:ph idx="1"/>
          </p:nvPr>
        </p:nvSpPr>
        <p:spPr>
          <a:xfrm>
            <a:off x="685800" y="1916832"/>
            <a:ext cx="7848600" cy="3417168"/>
          </a:xfrm>
        </p:spPr>
        <p:txBody>
          <a:bodyPr>
            <a:normAutofit lnSpcReduction="10000"/>
          </a:bodyPr>
          <a:lstStyle/>
          <a:p>
            <a:r>
              <a:rPr lang="en-US" sz="2800" dirty="0" smtClean="0"/>
              <a:t>The Torah is not about a way of salvation through obedience on its commandments.</a:t>
            </a:r>
          </a:p>
          <a:p>
            <a:r>
              <a:rPr lang="en-US" sz="2800" dirty="0" smtClean="0"/>
              <a:t>Salvation is by faith through grace, through the blood of the Lamb.</a:t>
            </a:r>
          </a:p>
          <a:p>
            <a:r>
              <a:rPr lang="en-US" sz="2800" dirty="0" smtClean="0"/>
              <a:t>The Torah is rather the Biblical instructions for those who have been redeemed by Messiah, and wanting to please the Father through righteous living according to His Word.</a:t>
            </a:r>
            <a:endParaRPr lang="en-US" dirty="0" smtClean="0"/>
          </a:p>
        </p:txBody>
      </p:sp>
    </p:spTree>
  </p:cSld>
  <p:clrMapOvr>
    <a:masterClrMapping/>
  </p:clrMapOvr>
  <p:transition>
    <p:wipe dir="d"/>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Rectangle 2"/>
          <p:cNvSpPr>
            <a:spLocks noGrp="1" noChangeArrowheads="1"/>
          </p:cNvSpPr>
          <p:nvPr>
            <p:ph type="title"/>
          </p:nvPr>
        </p:nvSpPr>
        <p:spPr/>
        <p:txBody>
          <a:bodyPr/>
          <a:lstStyle/>
          <a:p>
            <a:r>
              <a:rPr lang="en-US" dirty="0" smtClean="0"/>
              <a:t>What’s In the New Covenant?</a:t>
            </a:r>
          </a:p>
        </p:txBody>
      </p:sp>
      <p:graphicFrame>
        <p:nvGraphicFramePr>
          <p:cNvPr id="2050" name="Object 3"/>
          <p:cNvGraphicFramePr>
            <a:graphicFrameLocks noChangeAspect="1"/>
          </p:cNvGraphicFramePr>
          <p:nvPr>
            <p:ph type="tbl" idx="1"/>
          </p:nvPr>
        </p:nvGraphicFramePr>
        <p:xfrm>
          <a:off x="877888" y="2047875"/>
          <a:ext cx="7132637" cy="3840163"/>
        </p:xfrm>
        <a:graphic>
          <a:graphicData uri="http://schemas.openxmlformats.org/presentationml/2006/ole">
            <p:oleObj spid="_x0000_s2050" name="Document" r:id="rId3" imgW="7448119" imgH="4010493" progId="Word.Document.8">
              <p:embed/>
            </p:oleObj>
          </a:graphicData>
        </a:graphic>
      </p:graphicFrame>
    </p:spTree>
  </p:cSld>
  <p:clrMapOvr>
    <a:masterClrMapping/>
  </p:clrMapOvr>
  <p:transition>
    <p:wipe dir="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1488</TotalTime>
  <Words>5447</Words>
  <Application>Microsoft Office PowerPoint</Application>
  <PresentationFormat>On-screen Show (4:3)</PresentationFormat>
  <Paragraphs>299</Paragraphs>
  <Slides>84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84</vt:i4>
      </vt:variant>
    </vt:vector>
  </HeadingPairs>
  <TitlesOfParts>
    <vt:vector size="86" baseType="lpstr">
      <vt:lpstr>Flow</vt:lpstr>
      <vt:lpstr>Document</vt:lpstr>
      <vt:lpstr>The 2 Pentecosts</vt:lpstr>
      <vt:lpstr>Even Before the Public Release of The Law at Mount Sinai</vt:lpstr>
      <vt:lpstr>The Biblical Covenants</vt:lpstr>
      <vt:lpstr>Looking At The Covenants</vt:lpstr>
      <vt:lpstr>Hermeneutic Remainders</vt:lpstr>
      <vt:lpstr>The New Covenant</vt:lpstr>
      <vt:lpstr>What’s In the New Covenant?</vt:lpstr>
      <vt:lpstr>What’s In the New Covenant?</vt:lpstr>
      <vt:lpstr>What’s In the New Covenant?</vt:lpstr>
      <vt:lpstr>Original Intention</vt:lpstr>
      <vt:lpstr>What Actually Happened in Mount Sinai?</vt:lpstr>
      <vt:lpstr>Slide 12</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From Egypt To Mount Sinai</vt:lpstr>
      <vt:lpstr>Leviticus 23:15-16</vt:lpstr>
      <vt:lpstr>The First Pentecost: 50th Day After Crossing the Red Sea</vt:lpstr>
      <vt:lpstr>What Actually Happened on the First Pentecost at Mount Sinai?</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From Mount Sinai To Jerusalem (Mount Zion)</vt:lpstr>
      <vt:lpstr>What Jesus Spoke About The Holy Spirit...</vt:lpstr>
      <vt:lpstr>What did Jesus say about the Law of the LORD?</vt:lpstr>
      <vt:lpstr>What Moses said about the ministry of Jesus?</vt:lpstr>
      <vt:lpstr>What Peter said about Jesus’ ministry?</vt:lpstr>
      <vt:lpstr>Jesus Obeyed The Commandments</vt:lpstr>
      <vt:lpstr>Looking again at Matthew 6:33... </vt:lpstr>
      <vt:lpstr>A Comparison Of The 2 Pentecosts</vt:lpstr>
      <vt:lpstr>Celebrating The Feast of Pentecost... </vt:lpstr>
      <vt:lpstr>God is still speaking to our hearts today... </vt:lpstr>
      <vt:lpstr>Jesus is the same, yesterday, today and forever. (Heb 13:8)</vt:lpstr>
      <vt:lpstr>The Law &amp; World Missions</vt:lpstr>
      <vt:lpstr>The Law &amp; World Missions</vt:lpstr>
      <vt:lpstr>One Last Word About The Torah</vt:lpstr>
    </vt:vector>
  </TitlesOfParts>
  <Company>Compaq</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Written In Hearts</dc:title>
  <dc:creator>Comments</dc:creator>
  <cp:lastModifiedBy>Joshua Ong</cp:lastModifiedBy>
  <cp:revision>110</cp:revision>
  <dcterms:created xsi:type="dcterms:W3CDTF">2001-12-27T05:08:25Z</dcterms:created>
  <dcterms:modified xsi:type="dcterms:W3CDTF">2021-08-02T16:19:37Z</dcterms:modified>
</cp:coreProperties>
</file>